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A8216-D605-42CA-AEBC-150EE0F0C10D}" type="datetimeFigureOut">
              <a:rPr lang="fr-FR" smtClean="0"/>
              <a:t>26/12/2015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61DAB-220D-43FD-919B-FD405B16A13F}" type="slidenum">
              <a:rPr lang="fr-FR" smtClean="0"/>
              <a:t>‹N°›</a:t>
            </a:fld>
            <a:endParaRPr lang="fr-FR"/>
          </a:p>
        </p:txBody>
      </p:sp>
    </p:spTree>
    <p:extLst>
      <p:ext uri="{BB962C8B-B14F-4D97-AF65-F5344CB8AC3E}">
        <p14:creationId xmlns:p14="http://schemas.microsoft.com/office/powerpoint/2010/main" val="350419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Exploitation de carrière dans</a:t>
            </a:r>
            <a:r>
              <a:rPr lang="fr-FR" baseline="0" dirty="0" smtClean="0"/>
              <a:t> la</a:t>
            </a:r>
            <a:r>
              <a:rPr lang="fr-FR" dirty="0" smtClean="0"/>
              <a:t> Montagne Noire au sud du Massif Central – Présence de roche sédimentaire datant du Dévonien</a:t>
            </a:r>
            <a:endParaRPr lang="fr-FR" dirty="0"/>
          </a:p>
        </p:txBody>
      </p:sp>
      <p:sp>
        <p:nvSpPr>
          <p:cNvPr id="4" name="Espace réservé du numéro de diapositive 3"/>
          <p:cNvSpPr>
            <a:spLocks noGrp="1"/>
          </p:cNvSpPr>
          <p:nvPr>
            <p:ph type="sldNum" sz="quarter" idx="10"/>
          </p:nvPr>
        </p:nvSpPr>
        <p:spPr/>
        <p:txBody>
          <a:bodyPr/>
          <a:lstStyle/>
          <a:p>
            <a:fld id="{51B61DAB-220D-43FD-919B-FD405B16A13F}" type="slidenum">
              <a:rPr lang="fr-FR" smtClean="0"/>
              <a:t>2</a:t>
            </a:fld>
            <a:endParaRPr lang="fr-FR"/>
          </a:p>
        </p:txBody>
      </p:sp>
    </p:spTree>
    <p:extLst>
      <p:ext uri="{BB962C8B-B14F-4D97-AF65-F5344CB8AC3E}">
        <p14:creationId xmlns:p14="http://schemas.microsoft.com/office/powerpoint/2010/main" val="259190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 plus près, cette roche présente des formes hexagonales….. Comme celles observées sur des coraux actuels.</a:t>
            </a:r>
            <a:endParaRPr lang="fr-FR" dirty="0"/>
          </a:p>
        </p:txBody>
      </p:sp>
      <p:sp>
        <p:nvSpPr>
          <p:cNvPr id="4" name="Espace réservé du numéro de diapositive 3"/>
          <p:cNvSpPr>
            <a:spLocks noGrp="1"/>
          </p:cNvSpPr>
          <p:nvPr>
            <p:ph type="sldNum" sz="quarter" idx="10"/>
          </p:nvPr>
        </p:nvSpPr>
        <p:spPr/>
        <p:txBody>
          <a:bodyPr/>
          <a:lstStyle/>
          <a:p>
            <a:fld id="{51B61DAB-220D-43FD-919B-FD405B16A13F}" type="slidenum">
              <a:rPr lang="fr-FR" smtClean="0"/>
              <a:t>3</a:t>
            </a:fld>
            <a:endParaRPr lang="fr-FR"/>
          </a:p>
        </p:txBody>
      </p:sp>
    </p:spTree>
    <p:extLst>
      <p:ext uri="{BB962C8B-B14F-4D97-AF65-F5344CB8AC3E}">
        <p14:creationId xmlns:p14="http://schemas.microsoft.com/office/powerpoint/2010/main" val="166760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récifs coralliens actuels=&gt; organismes animaux caractéristiques de zones climatiques chaudes situées entre les deux tropiques:</a:t>
            </a:r>
            <a:r>
              <a:rPr lang="fr-FR" baseline="0" dirty="0" smtClean="0"/>
              <a:t> tropique du Cancer 24° N et tropique du Capricorne 24°S =&gt; zone intertropicale. Principe d’actualisme =&gt; coraux fossiles ont vécu dans les mêmes conditions</a:t>
            </a:r>
            <a:endParaRPr lang="fr-FR" dirty="0"/>
          </a:p>
        </p:txBody>
      </p:sp>
      <p:sp>
        <p:nvSpPr>
          <p:cNvPr id="4" name="Espace réservé du numéro de diapositive 3"/>
          <p:cNvSpPr>
            <a:spLocks noGrp="1"/>
          </p:cNvSpPr>
          <p:nvPr>
            <p:ph type="sldNum" sz="quarter" idx="10"/>
          </p:nvPr>
        </p:nvSpPr>
        <p:spPr/>
        <p:txBody>
          <a:bodyPr/>
          <a:lstStyle/>
          <a:p>
            <a:fld id="{51B61DAB-220D-43FD-919B-FD405B16A13F}" type="slidenum">
              <a:rPr lang="fr-FR" smtClean="0"/>
              <a:t>4</a:t>
            </a:fld>
            <a:endParaRPr lang="fr-FR"/>
          </a:p>
        </p:txBody>
      </p:sp>
    </p:spTree>
    <p:extLst>
      <p:ext uri="{BB962C8B-B14F-4D97-AF65-F5344CB8AC3E}">
        <p14:creationId xmlns:p14="http://schemas.microsoft.com/office/powerpoint/2010/main" val="74423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observe également des couches de charbon et des troncs d’arbres fossilisés. Ces terrains sédimentaires sont datés</a:t>
            </a:r>
            <a:r>
              <a:rPr lang="fr-FR" baseline="0" dirty="0" smtClean="0"/>
              <a:t> de -290 Ma. </a:t>
            </a:r>
            <a:endParaRPr lang="fr-FR" dirty="0"/>
          </a:p>
        </p:txBody>
      </p:sp>
      <p:sp>
        <p:nvSpPr>
          <p:cNvPr id="4" name="Espace réservé du numéro de diapositive 3"/>
          <p:cNvSpPr>
            <a:spLocks noGrp="1"/>
          </p:cNvSpPr>
          <p:nvPr>
            <p:ph type="sldNum" sz="quarter" idx="10"/>
          </p:nvPr>
        </p:nvSpPr>
        <p:spPr/>
        <p:txBody>
          <a:bodyPr/>
          <a:lstStyle/>
          <a:p>
            <a:fld id="{51B61DAB-220D-43FD-919B-FD405B16A13F}" type="slidenum">
              <a:rPr lang="fr-FR" smtClean="0"/>
              <a:t>5</a:t>
            </a:fld>
            <a:endParaRPr lang="fr-FR"/>
          </a:p>
        </p:txBody>
      </p:sp>
    </p:spTree>
    <p:extLst>
      <p:ext uri="{BB962C8B-B14F-4D97-AF65-F5344CB8AC3E}">
        <p14:creationId xmlns:p14="http://schemas.microsoft.com/office/powerpoint/2010/main" val="124822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Lorsque l’on regarde de plus près, on observe sur les troncs des formes losangiques: ce sont des cicatrices….</a:t>
            </a:r>
            <a:endParaRPr lang="fr-FR" dirty="0"/>
          </a:p>
        </p:txBody>
      </p:sp>
      <p:sp>
        <p:nvSpPr>
          <p:cNvPr id="4" name="Espace réservé du numéro de diapositive 3"/>
          <p:cNvSpPr>
            <a:spLocks noGrp="1"/>
          </p:cNvSpPr>
          <p:nvPr>
            <p:ph type="sldNum" sz="quarter" idx="10"/>
          </p:nvPr>
        </p:nvSpPr>
        <p:spPr/>
        <p:txBody>
          <a:bodyPr/>
          <a:lstStyle/>
          <a:p>
            <a:fld id="{51B61DAB-220D-43FD-919B-FD405B16A13F}" type="slidenum">
              <a:rPr lang="fr-FR" smtClean="0"/>
              <a:t>6</a:t>
            </a:fld>
            <a:endParaRPr lang="fr-FR"/>
          </a:p>
        </p:txBody>
      </p:sp>
    </p:spTree>
    <p:extLst>
      <p:ext uri="{BB962C8B-B14F-4D97-AF65-F5344CB8AC3E}">
        <p14:creationId xmlns:p14="http://schemas.microsoft.com/office/powerpoint/2010/main" val="2863968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….cicatrices que l’on trouve sur des troncs de fougères arborescentes.</a:t>
            </a:r>
            <a:r>
              <a:rPr lang="fr-FR" baseline="0" dirty="0" smtClean="0"/>
              <a:t> Ces cicatrices sont les marques laissées par les tiges des frondes de fougère lorsque ces dernières tombent.</a:t>
            </a:r>
            <a:endParaRPr lang="fr-FR" dirty="0"/>
          </a:p>
        </p:txBody>
      </p:sp>
      <p:sp>
        <p:nvSpPr>
          <p:cNvPr id="4" name="Espace réservé du numéro de diapositive 3"/>
          <p:cNvSpPr>
            <a:spLocks noGrp="1"/>
          </p:cNvSpPr>
          <p:nvPr>
            <p:ph type="sldNum" sz="quarter" idx="10"/>
          </p:nvPr>
        </p:nvSpPr>
        <p:spPr/>
        <p:txBody>
          <a:bodyPr/>
          <a:lstStyle/>
          <a:p>
            <a:fld id="{51B61DAB-220D-43FD-919B-FD405B16A13F}" type="slidenum">
              <a:rPr lang="fr-FR" smtClean="0"/>
              <a:t>7</a:t>
            </a:fld>
            <a:endParaRPr lang="fr-FR"/>
          </a:p>
        </p:txBody>
      </p:sp>
    </p:spTree>
    <p:extLst>
      <p:ext uri="{BB962C8B-B14F-4D97-AF65-F5344CB8AC3E}">
        <p14:creationId xmlns:p14="http://schemas.microsoft.com/office/powerpoint/2010/main" val="299448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Or, les fougères arborescentes sont caractéristiques des climats tropicaux.</a:t>
            </a:r>
            <a:endParaRPr lang="fr-FR" dirty="0"/>
          </a:p>
        </p:txBody>
      </p:sp>
      <p:sp>
        <p:nvSpPr>
          <p:cNvPr id="4" name="Espace réservé du numéro de diapositive 3"/>
          <p:cNvSpPr>
            <a:spLocks noGrp="1"/>
          </p:cNvSpPr>
          <p:nvPr>
            <p:ph type="sldNum" sz="quarter" idx="10"/>
          </p:nvPr>
        </p:nvSpPr>
        <p:spPr/>
        <p:txBody>
          <a:bodyPr/>
          <a:lstStyle/>
          <a:p>
            <a:fld id="{51B61DAB-220D-43FD-919B-FD405B16A13F}" type="slidenum">
              <a:rPr lang="fr-FR" smtClean="0"/>
              <a:t>8</a:t>
            </a:fld>
            <a:endParaRPr lang="fr-FR"/>
          </a:p>
        </p:txBody>
      </p:sp>
    </p:spTree>
    <p:extLst>
      <p:ext uri="{BB962C8B-B14F-4D97-AF65-F5344CB8AC3E}">
        <p14:creationId xmlns:p14="http://schemas.microsoft.com/office/powerpoint/2010/main" val="211530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26/12/2015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26/12/2015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26/12/2015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26/12/2015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26/12/2015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26/12/2015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26/12/2015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26/12/2015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26/12/2015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26/12/2015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26/12/2015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26/12/2015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t="1701" r="2210"/>
          <a:stretch/>
        </p:blipFill>
        <p:spPr>
          <a:xfrm>
            <a:off x="0" y="0"/>
            <a:ext cx="9144000" cy="6858000"/>
          </a:xfrm>
          <a:prstGeom prst="rect">
            <a:avLst/>
          </a:prstGeom>
        </p:spPr>
      </p:pic>
      <p:sp>
        <p:nvSpPr>
          <p:cNvPr id="4" name="ZoneTexte 3"/>
          <p:cNvSpPr txBox="1"/>
          <p:nvPr/>
        </p:nvSpPr>
        <p:spPr>
          <a:xfrm>
            <a:off x="179512" y="116632"/>
            <a:ext cx="8762381" cy="646331"/>
          </a:xfrm>
          <a:prstGeom prst="rect">
            <a:avLst/>
          </a:prstGeom>
          <a:solidFill>
            <a:schemeClr val="bg2">
              <a:lumMod val="75000"/>
            </a:schemeClr>
          </a:solidFill>
        </p:spPr>
        <p:txBody>
          <a:bodyPr wrap="square" rtlCol="0">
            <a:spAutoFit/>
          </a:bodyPr>
          <a:lstStyle/>
          <a:p>
            <a:r>
              <a:rPr lang="fr-FR" sz="3600" b="1" dirty="0" smtClean="0"/>
              <a:t>Les fossiles: des  indicateurs des paléoclimats</a:t>
            </a:r>
            <a:endParaRPr lang="fr-FR" sz="3600" b="1" dirty="0"/>
          </a:p>
        </p:txBody>
      </p:sp>
      <p:sp>
        <p:nvSpPr>
          <p:cNvPr id="5" name="ZoneTexte 4"/>
          <p:cNvSpPr txBox="1"/>
          <p:nvPr/>
        </p:nvSpPr>
        <p:spPr>
          <a:xfrm>
            <a:off x="402192" y="980728"/>
            <a:ext cx="7920880" cy="1938992"/>
          </a:xfrm>
          <a:prstGeom prst="rect">
            <a:avLst/>
          </a:prstGeom>
          <a:noFill/>
        </p:spPr>
        <p:txBody>
          <a:bodyPr wrap="square" rtlCol="0">
            <a:spAutoFit/>
          </a:bodyPr>
          <a:lstStyle/>
          <a:p>
            <a:r>
              <a:rPr lang="fr-FR" sz="2400" b="1" dirty="0" smtClean="0">
                <a:solidFill>
                  <a:schemeClr val="bg1"/>
                </a:solidFill>
              </a:rPr>
              <a:t>Les fossiles apportent des renseignements sur l’environnement dans lequel les organismes ont vécu.  Ils nous informent sur l’histoire de l’évolution . Les fossiles sont des traces d’organismes enfouis et conservés dans les roches. Ils témoignent des milieux de vie passés. </a:t>
            </a:r>
            <a:endParaRPr lang="fr-FR" sz="2400" b="1" dirty="0">
              <a:solidFill>
                <a:schemeClr val="bg1"/>
              </a:solidFill>
            </a:endParaRPr>
          </a:p>
        </p:txBody>
      </p:sp>
      <p:sp>
        <p:nvSpPr>
          <p:cNvPr id="6" name="ZoneTexte 5"/>
          <p:cNvSpPr txBox="1"/>
          <p:nvPr/>
        </p:nvSpPr>
        <p:spPr>
          <a:xfrm>
            <a:off x="453627" y="2780928"/>
            <a:ext cx="7776864" cy="3046988"/>
          </a:xfrm>
          <a:prstGeom prst="rect">
            <a:avLst/>
          </a:prstGeom>
          <a:noFill/>
        </p:spPr>
        <p:txBody>
          <a:bodyPr wrap="square" rtlCol="0">
            <a:spAutoFit/>
          </a:bodyPr>
          <a:lstStyle/>
          <a:p>
            <a:r>
              <a:rPr lang="fr-FR" sz="2400" b="1" dirty="0" smtClean="0">
                <a:solidFill>
                  <a:schemeClr val="bg1"/>
                </a:solidFill>
              </a:rPr>
              <a:t>Le principe d’actualisme  consiste à comparer les fossiles avec  les  êtres vivants actuels. On se  base alors sur des éléments comparables  (forme, épaisseur de coquille, ornementation, anatomie,  analyse biochimique….) qui permettent de  déterminer le milieu et le mode de vie des organismes disparus.  </a:t>
            </a:r>
          </a:p>
          <a:p>
            <a:r>
              <a:rPr lang="fr-FR" sz="2400" b="1" dirty="0" smtClean="0">
                <a:solidFill>
                  <a:schemeClr val="bg1"/>
                </a:solidFill>
              </a:rPr>
              <a:t>Grâce à ce principe, on essaye de reconstituer les paysages  avec leurs climats et leurs évolutions.</a:t>
            </a:r>
            <a:endParaRPr lang="fr-FR" sz="2400" b="1" dirty="0">
              <a:solidFill>
                <a:schemeClr val="bg1"/>
              </a:solidFill>
            </a:endParaRPr>
          </a:p>
        </p:txBody>
      </p:sp>
      <p:sp>
        <p:nvSpPr>
          <p:cNvPr id="7" name="ZoneTexte 6"/>
          <p:cNvSpPr txBox="1"/>
          <p:nvPr/>
        </p:nvSpPr>
        <p:spPr>
          <a:xfrm>
            <a:off x="623392" y="5819138"/>
            <a:ext cx="7477000" cy="646331"/>
          </a:xfrm>
          <a:prstGeom prst="rect">
            <a:avLst/>
          </a:prstGeom>
          <a:solidFill>
            <a:schemeClr val="bg2">
              <a:lumMod val="75000"/>
            </a:schemeClr>
          </a:solidFill>
        </p:spPr>
        <p:txBody>
          <a:bodyPr wrap="square" rtlCol="0">
            <a:spAutoFit/>
          </a:bodyPr>
          <a:lstStyle/>
          <a:p>
            <a:r>
              <a:rPr lang="fr-FR" b="1" dirty="0" smtClean="0"/>
              <a:t>Photos avec n°: Pierre Thomas   Géologue – ENS Lyon</a:t>
            </a:r>
          </a:p>
          <a:p>
            <a:r>
              <a:rPr lang="fr-FR" b="1" dirty="0" smtClean="0"/>
              <a:t>Extrait de la conférence 8/10/2015  à l’ENS de Lyon « Fête de la Science »</a:t>
            </a:r>
            <a:endParaRPr lang="fr-FR" b="1" dirty="0"/>
          </a:p>
        </p:txBody>
      </p:sp>
    </p:spTree>
    <p:extLst>
      <p:ext uri="{BB962C8B-B14F-4D97-AF65-F5344CB8AC3E}">
        <p14:creationId xmlns:p14="http://schemas.microsoft.com/office/powerpoint/2010/main" val="158167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29" y="187991"/>
            <a:ext cx="3267075" cy="4314825"/>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2354" y="2924944"/>
            <a:ext cx="4272058" cy="3600400"/>
          </a:xfrm>
          <a:prstGeom prst="rect">
            <a:avLst/>
          </a:prstGeom>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l="2121" r="40909"/>
          <a:stretch/>
        </p:blipFill>
        <p:spPr>
          <a:xfrm>
            <a:off x="6012160" y="117796"/>
            <a:ext cx="2604654" cy="2684417"/>
          </a:xfrm>
          <a:prstGeom prst="rect">
            <a:avLst/>
          </a:prstGeom>
        </p:spPr>
      </p:pic>
      <p:sp>
        <p:nvSpPr>
          <p:cNvPr id="7" name="ZoneTexte 6"/>
          <p:cNvSpPr txBox="1"/>
          <p:nvPr/>
        </p:nvSpPr>
        <p:spPr>
          <a:xfrm>
            <a:off x="3779912" y="548680"/>
            <a:ext cx="1800200" cy="646331"/>
          </a:xfrm>
          <a:prstGeom prst="rect">
            <a:avLst/>
          </a:prstGeom>
          <a:noFill/>
        </p:spPr>
        <p:txBody>
          <a:bodyPr wrap="square" rtlCol="0">
            <a:spAutoFit/>
          </a:bodyPr>
          <a:lstStyle/>
          <a:p>
            <a:r>
              <a:rPr lang="fr-FR" dirty="0" smtClean="0"/>
              <a:t>Carrière dans la Montagne noire</a:t>
            </a:r>
            <a:endParaRPr lang="fr-FR" dirty="0"/>
          </a:p>
        </p:txBody>
      </p:sp>
      <p:sp>
        <p:nvSpPr>
          <p:cNvPr id="8" name="Ellipse 7"/>
          <p:cNvSpPr/>
          <p:nvPr/>
        </p:nvSpPr>
        <p:spPr>
          <a:xfrm>
            <a:off x="7314487" y="2276872"/>
            <a:ext cx="569881"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endCxn id="8" idx="1"/>
          </p:cNvCxnSpPr>
          <p:nvPr/>
        </p:nvCxnSpPr>
        <p:spPr>
          <a:xfrm>
            <a:off x="5436096" y="1052736"/>
            <a:ext cx="1961848" cy="12557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2267744" y="692696"/>
            <a:ext cx="1512168" cy="12241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lèche droite 13"/>
          <p:cNvSpPr/>
          <p:nvPr/>
        </p:nvSpPr>
        <p:spPr>
          <a:xfrm>
            <a:off x="3518595" y="3717032"/>
            <a:ext cx="1161417"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899592" y="5013176"/>
            <a:ext cx="3024336" cy="923330"/>
          </a:xfrm>
          <a:prstGeom prst="rect">
            <a:avLst/>
          </a:prstGeom>
          <a:noFill/>
        </p:spPr>
        <p:txBody>
          <a:bodyPr wrap="square" rtlCol="0">
            <a:spAutoFit/>
          </a:bodyPr>
          <a:lstStyle/>
          <a:p>
            <a:r>
              <a:rPr lang="fr-FR" dirty="0" smtClean="0"/>
              <a:t>Roche sédimentaire avec fossiles: ère primaire =&gt; Dévonien (-365 Ma)</a:t>
            </a:r>
            <a:endParaRPr lang="fr-FR" dirty="0"/>
          </a:p>
        </p:txBody>
      </p:sp>
      <p:sp>
        <p:nvSpPr>
          <p:cNvPr id="16" name="ZoneTexte 15"/>
          <p:cNvSpPr txBox="1"/>
          <p:nvPr/>
        </p:nvSpPr>
        <p:spPr>
          <a:xfrm>
            <a:off x="259129" y="4133484"/>
            <a:ext cx="648072" cy="369332"/>
          </a:xfrm>
          <a:prstGeom prst="rect">
            <a:avLst/>
          </a:prstGeom>
          <a:noFill/>
        </p:spPr>
        <p:txBody>
          <a:bodyPr wrap="square" rtlCol="0">
            <a:spAutoFit/>
          </a:bodyPr>
          <a:lstStyle/>
          <a:p>
            <a:r>
              <a:rPr lang="fr-FR" b="1" dirty="0">
                <a:solidFill>
                  <a:schemeClr val="bg1"/>
                </a:solidFill>
              </a:rPr>
              <a:t>n</a:t>
            </a:r>
            <a:r>
              <a:rPr lang="fr-FR" b="1" dirty="0" smtClean="0">
                <a:solidFill>
                  <a:schemeClr val="bg1"/>
                </a:solidFill>
              </a:rPr>
              <a:t>°1</a:t>
            </a:r>
            <a:endParaRPr lang="fr-FR" b="1" dirty="0">
              <a:solidFill>
                <a:schemeClr val="bg1"/>
              </a:solidFill>
            </a:endParaRPr>
          </a:p>
        </p:txBody>
      </p:sp>
      <p:sp>
        <p:nvSpPr>
          <p:cNvPr id="17" name="ZoneTexte 16"/>
          <p:cNvSpPr txBox="1"/>
          <p:nvPr/>
        </p:nvSpPr>
        <p:spPr>
          <a:xfrm>
            <a:off x="4355976" y="6021288"/>
            <a:ext cx="648072" cy="369332"/>
          </a:xfrm>
          <a:prstGeom prst="rect">
            <a:avLst/>
          </a:prstGeom>
          <a:noFill/>
        </p:spPr>
        <p:txBody>
          <a:bodyPr wrap="square" rtlCol="0">
            <a:spAutoFit/>
          </a:bodyPr>
          <a:lstStyle/>
          <a:p>
            <a:r>
              <a:rPr lang="fr-FR" b="1" dirty="0" smtClean="0">
                <a:solidFill>
                  <a:schemeClr val="bg1"/>
                </a:solidFill>
              </a:rPr>
              <a:t>n°2</a:t>
            </a:r>
            <a:endParaRPr lang="fr-FR" b="1" dirty="0">
              <a:solidFill>
                <a:schemeClr val="bg1"/>
              </a:solidFill>
            </a:endParaRPr>
          </a:p>
        </p:txBody>
      </p:sp>
    </p:spTree>
    <p:extLst>
      <p:ext uri="{BB962C8B-B14F-4D97-AF65-F5344CB8AC3E}">
        <p14:creationId xmlns:p14="http://schemas.microsoft.com/office/powerpoint/2010/main" val="26548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76672"/>
            <a:ext cx="5760640" cy="3834643"/>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2728972"/>
            <a:ext cx="5318918" cy="3924067"/>
          </a:xfrm>
          <a:prstGeom prst="rect">
            <a:avLst/>
          </a:prstGeom>
        </p:spPr>
      </p:pic>
      <p:sp>
        <p:nvSpPr>
          <p:cNvPr id="7" name="ZoneTexte 6"/>
          <p:cNvSpPr txBox="1"/>
          <p:nvPr/>
        </p:nvSpPr>
        <p:spPr>
          <a:xfrm>
            <a:off x="6367363" y="2082641"/>
            <a:ext cx="2525117" cy="646331"/>
          </a:xfrm>
          <a:prstGeom prst="rect">
            <a:avLst/>
          </a:prstGeom>
          <a:noFill/>
        </p:spPr>
        <p:txBody>
          <a:bodyPr wrap="square" rtlCol="0">
            <a:spAutoFit/>
          </a:bodyPr>
          <a:lstStyle/>
          <a:p>
            <a:r>
              <a:rPr lang="fr-FR" dirty="0" smtClean="0"/>
              <a:t>Coraux actuels (Guadeloupe)</a:t>
            </a:r>
            <a:endParaRPr lang="fr-FR" dirty="0"/>
          </a:p>
        </p:txBody>
      </p:sp>
      <p:sp>
        <p:nvSpPr>
          <p:cNvPr id="8" name="Double flèche horizontale 7"/>
          <p:cNvSpPr/>
          <p:nvPr/>
        </p:nvSpPr>
        <p:spPr>
          <a:xfrm rot="3990428">
            <a:off x="2987589" y="2889991"/>
            <a:ext cx="2088232" cy="6631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220072" y="620688"/>
            <a:ext cx="648072" cy="369332"/>
          </a:xfrm>
          <a:prstGeom prst="rect">
            <a:avLst/>
          </a:prstGeom>
          <a:noFill/>
        </p:spPr>
        <p:txBody>
          <a:bodyPr wrap="square" rtlCol="0">
            <a:spAutoFit/>
          </a:bodyPr>
          <a:lstStyle/>
          <a:p>
            <a:r>
              <a:rPr lang="fr-FR" dirty="0" smtClean="0"/>
              <a:t>n°3</a:t>
            </a:r>
            <a:endParaRPr lang="fr-FR" dirty="0"/>
          </a:p>
        </p:txBody>
      </p:sp>
    </p:spTree>
    <p:extLst>
      <p:ext uri="{BB962C8B-B14F-4D97-AF65-F5344CB8AC3E}">
        <p14:creationId xmlns:p14="http://schemas.microsoft.com/office/powerpoint/2010/main" val="429061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1923" b="2760"/>
          <a:stretch/>
        </p:blipFill>
        <p:spPr>
          <a:xfrm>
            <a:off x="899592" y="1340768"/>
            <a:ext cx="7344816" cy="4810650"/>
          </a:xfrm>
          <a:prstGeom prst="rect">
            <a:avLst/>
          </a:prstGeom>
        </p:spPr>
      </p:pic>
      <p:sp>
        <p:nvSpPr>
          <p:cNvPr id="5" name="ZoneTexte 4"/>
          <p:cNvSpPr txBox="1"/>
          <p:nvPr/>
        </p:nvSpPr>
        <p:spPr>
          <a:xfrm>
            <a:off x="899592" y="620688"/>
            <a:ext cx="7344816" cy="523220"/>
          </a:xfrm>
          <a:prstGeom prst="rect">
            <a:avLst/>
          </a:prstGeom>
          <a:noFill/>
        </p:spPr>
        <p:txBody>
          <a:bodyPr wrap="square" rtlCol="0">
            <a:spAutoFit/>
          </a:bodyPr>
          <a:lstStyle/>
          <a:p>
            <a:r>
              <a:rPr lang="fr-FR" sz="2800" b="1" dirty="0" smtClean="0"/>
              <a:t>Répartition des récifs coralliens actuels</a:t>
            </a:r>
            <a:endParaRPr lang="fr-FR" sz="2800" b="1" dirty="0"/>
          </a:p>
        </p:txBody>
      </p:sp>
      <p:sp>
        <p:nvSpPr>
          <p:cNvPr id="6" name="Rectangle à coins arrondis 5"/>
          <p:cNvSpPr/>
          <p:nvPr/>
        </p:nvSpPr>
        <p:spPr>
          <a:xfrm>
            <a:off x="899592" y="3140968"/>
            <a:ext cx="7056784"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a:off x="4499992" y="3429000"/>
            <a:ext cx="0" cy="1080120"/>
          </a:xfrm>
          <a:prstGeom prst="straightConnector1">
            <a:avLst/>
          </a:prstGeom>
          <a:ln w="15875">
            <a:solidFill>
              <a:schemeClr val="accent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4572000" y="1916832"/>
            <a:ext cx="2232248"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804248" y="1556792"/>
            <a:ext cx="2088232" cy="369332"/>
          </a:xfrm>
          <a:prstGeom prst="rect">
            <a:avLst/>
          </a:prstGeom>
          <a:noFill/>
        </p:spPr>
        <p:txBody>
          <a:bodyPr wrap="square" rtlCol="0">
            <a:spAutoFit/>
          </a:bodyPr>
          <a:lstStyle/>
          <a:p>
            <a:r>
              <a:rPr lang="fr-FR" dirty="0" smtClean="0"/>
              <a:t>Tropique du Cancer</a:t>
            </a:r>
            <a:endParaRPr lang="fr-FR" dirty="0"/>
          </a:p>
        </p:txBody>
      </p:sp>
      <p:cxnSp>
        <p:nvCxnSpPr>
          <p:cNvPr id="12" name="Connecteur droit avec flèche 11"/>
          <p:cNvCxnSpPr/>
          <p:nvPr/>
        </p:nvCxnSpPr>
        <p:spPr>
          <a:xfrm flipH="1" flipV="1">
            <a:off x="4724400" y="4509120"/>
            <a:ext cx="2223864"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960693" y="5733256"/>
            <a:ext cx="2088232" cy="646331"/>
          </a:xfrm>
          <a:prstGeom prst="rect">
            <a:avLst/>
          </a:prstGeom>
          <a:solidFill>
            <a:schemeClr val="bg1"/>
          </a:solidFill>
        </p:spPr>
        <p:txBody>
          <a:bodyPr wrap="square" rtlCol="0">
            <a:spAutoFit/>
          </a:bodyPr>
          <a:lstStyle/>
          <a:p>
            <a:r>
              <a:rPr lang="fr-FR" dirty="0" smtClean="0"/>
              <a:t>Tropique du Capricorne</a:t>
            </a:r>
            <a:endParaRPr lang="fr-FR" dirty="0"/>
          </a:p>
        </p:txBody>
      </p:sp>
      <p:cxnSp>
        <p:nvCxnSpPr>
          <p:cNvPr id="18" name="Connecteur droit avec flèche 17"/>
          <p:cNvCxnSpPr/>
          <p:nvPr/>
        </p:nvCxnSpPr>
        <p:spPr>
          <a:xfrm>
            <a:off x="3275856" y="1484784"/>
            <a:ext cx="1224136" cy="136815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395536" y="1197100"/>
            <a:ext cx="2856656" cy="646331"/>
          </a:xfrm>
          <a:prstGeom prst="rect">
            <a:avLst/>
          </a:prstGeom>
          <a:noFill/>
        </p:spPr>
        <p:txBody>
          <a:bodyPr wrap="square" rtlCol="0">
            <a:spAutoFit/>
          </a:bodyPr>
          <a:lstStyle/>
          <a:p>
            <a:r>
              <a:rPr lang="fr-FR" b="1" dirty="0" smtClean="0">
                <a:solidFill>
                  <a:srgbClr val="FF0000"/>
                </a:solidFill>
              </a:rPr>
              <a:t>Climat de type intertropical: très chaud au Dévonien</a:t>
            </a:r>
            <a:endParaRPr lang="fr-FR" b="1" dirty="0">
              <a:solidFill>
                <a:srgbClr val="FF0000"/>
              </a:solidFill>
            </a:endParaRPr>
          </a:p>
        </p:txBody>
      </p:sp>
    </p:spTree>
    <p:extLst>
      <p:ext uri="{BB962C8B-B14F-4D97-AF65-F5344CB8AC3E}">
        <p14:creationId xmlns:p14="http://schemas.microsoft.com/office/powerpoint/2010/main" val="374293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par>
                                <p:cTn id="25" presetID="2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32656"/>
            <a:ext cx="6372225" cy="4238625"/>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1556792"/>
            <a:ext cx="3571875" cy="4867275"/>
          </a:xfrm>
          <a:prstGeom prst="rect">
            <a:avLst/>
          </a:prstGeom>
        </p:spPr>
      </p:pic>
      <p:sp>
        <p:nvSpPr>
          <p:cNvPr id="6" name="ZoneTexte 5"/>
          <p:cNvSpPr txBox="1"/>
          <p:nvPr/>
        </p:nvSpPr>
        <p:spPr>
          <a:xfrm>
            <a:off x="583165" y="4133484"/>
            <a:ext cx="648072" cy="369332"/>
          </a:xfrm>
          <a:prstGeom prst="rect">
            <a:avLst/>
          </a:prstGeom>
          <a:noFill/>
        </p:spPr>
        <p:txBody>
          <a:bodyPr wrap="square" rtlCol="0">
            <a:spAutoFit/>
          </a:bodyPr>
          <a:lstStyle/>
          <a:p>
            <a:r>
              <a:rPr lang="fr-FR" b="1" dirty="0" smtClean="0">
                <a:solidFill>
                  <a:schemeClr val="bg1"/>
                </a:solidFill>
              </a:rPr>
              <a:t>n°3</a:t>
            </a:r>
            <a:endParaRPr lang="fr-FR" b="1" dirty="0">
              <a:solidFill>
                <a:schemeClr val="bg1"/>
              </a:solidFill>
            </a:endParaRPr>
          </a:p>
        </p:txBody>
      </p:sp>
      <p:sp>
        <p:nvSpPr>
          <p:cNvPr id="7" name="ZoneTexte 6"/>
          <p:cNvSpPr txBox="1"/>
          <p:nvPr/>
        </p:nvSpPr>
        <p:spPr>
          <a:xfrm>
            <a:off x="5580112" y="5877272"/>
            <a:ext cx="648072" cy="369332"/>
          </a:xfrm>
          <a:prstGeom prst="rect">
            <a:avLst/>
          </a:prstGeom>
          <a:noFill/>
        </p:spPr>
        <p:txBody>
          <a:bodyPr wrap="square" rtlCol="0">
            <a:spAutoFit/>
          </a:bodyPr>
          <a:lstStyle/>
          <a:p>
            <a:r>
              <a:rPr lang="fr-FR" b="1" dirty="0" smtClean="0">
                <a:solidFill>
                  <a:schemeClr val="bg1"/>
                </a:solidFill>
              </a:rPr>
              <a:t>n°4</a:t>
            </a:r>
            <a:endParaRPr lang="fr-FR" b="1" dirty="0">
              <a:solidFill>
                <a:schemeClr val="bg1"/>
              </a:solidFill>
            </a:endParaRPr>
          </a:p>
        </p:txBody>
      </p:sp>
      <p:sp>
        <p:nvSpPr>
          <p:cNvPr id="8" name="ZoneTexte 7"/>
          <p:cNvSpPr txBox="1"/>
          <p:nvPr/>
        </p:nvSpPr>
        <p:spPr>
          <a:xfrm>
            <a:off x="395536" y="4941168"/>
            <a:ext cx="4968552" cy="646331"/>
          </a:xfrm>
          <a:prstGeom prst="rect">
            <a:avLst/>
          </a:prstGeom>
          <a:noFill/>
        </p:spPr>
        <p:txBody>
          <a:bodyPr wrap="square" rtlCol="0">
            <a:spAutoFit/>
          </a:bodyPr>
          <a:lstStyle/>
          <a:p>
            <a:r>
              <a:rPr lang="fr-FR" b="1" dirty="0" smtClean="0"/>
              <a:t>Couche de charbon et tronc d’arbre fossilisé</a:t>
            </a:r>
          </a:p>
          <a:p>
            <a:r>
              <a:rPr lang="fr-FR" b="1" dirty="0" smtClean="0"/>
              <a:t>- 290 Ma</a:t>
            </a:r>
            <a:endParaRPr lang="fr-FR" b="1" dirty="0"/>
          </a:p>
        </p:txBody>
      </p:sp>
      <p:cxnSp>
        <p:nvCxnSpPr>
          <p:cNvPr id="10" name="Connecteur droit avec flèche 9"/>
          <p:cNvCxnSpPr/>
          <p:nvPr/>
        </p:nvCxnSpPr>
        <p:spPr>
          <a:xfrm flipV="1">
            <a:off x="1231237" y="3212976"/>
            <a:ext cx="2350411" cy="17281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4788024" y="5085184"/>
            <a:ext cx="1979737" cy="93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Flèche vers le bas 15"/>
          <p:cNvSpPr/>
          <p:nvPr/>
        </p:nvSpPr>
        <p:spPr>
          <a:xfrm>
            <a:off x="2195736" y="5587499"/>
            <a:ext cx="1008112" cy="1009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26241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6" y="0"/>
            <a:ext cx="9166796" cy="6847497"/>
          </a:xfrm>
          <a:prstGeom prst="rect">
            <a:avLst/>
          </a:prstGeom>
        </p:spPr>
      </p:pic>
      <p:sp>
        <p:nvSpPr>
          <p:cNvPr id="6" name="ZoneTexte 5"/>
          <p:cNvSpPr txBox="1"/>
          <p:nvPr/>
        </p:nvSpPr>
        <p:spPr>
          <a:xfrm>
            <a:off x="755576" y="3068960"/>
            <a:ext cx="648072" cy="369332"/>
          </a:xfrm>
          <a:prstGeom prst="rect">
            <a:avLst/>
          </a:prstGeom>
          <a:noFill/>
        </p:spPr>
        <p:txBody>
          <a:bodyPr wrap="square" rtlCol="0">
            <a:spAutoFit/>
          </a:bodyPr>
          <a:lstStyle/>
          <a:p>
            <a:r>
              <a:rPr lang="fr-FR" b="1" dirty="0" smtClean="0">
                <a:solidFill>
                  <a:schemeClr val="bg1"/>
                </a:solidFill>
              </a:rPr>
              <a:t>n°5</a:t>
            </a:r>
            <a:endParaRPr lang="fr-FR" b="1" dirty="0">
              <a:solidFill>
                <a:schemeClr val="bg1"/>
              </a:solidFill>
            </a:endParaRPr>
          </a:p>
        </p:txBody>
      </p:sp>
      <p:sp>
        <p:nvSpPr>
          <p:cNvPr id="7" name="ZoneTexte 6"/>
          <p:cNvSpPr txBox="1"/>
          <p:nvPr/>
        </p:nvSpPr>
        <p:spPr>
          <a:xfrm>
            <a:off x="6876256" y="5877272"/>
            <a:ext cx="648072" cy="369332"/>
          </a:xfrm>
          <a:prstGeom prst="rect">
            <a:avLst/>
          </a:prstGeom>
          <a:noFill/>
        </p:spPr>
        <p:txBody>
          <a:bodyPr wrap="square" rtlCol="0">
            <a:spAutoFit/>
          </a:bodyPr>
          <a:lstStyle/>
          <a:p>
            <a:r>
              <a:rPr lang="fr-FR" b="1" dirty="0" smtClean="0">
                <a:solidFill>
                  <a:schemeClr val="bg1"/>
                </a:solidFill>
              </a:rPr>
              <a:t>n°6</a:t>
            </a:r>
            <a:endParaRPr lang="fr-FR" b="1" dirty="0">
              <a:solidFill>
                <a:schemeClr val="bg1"/>
              </a:solidFill>
            </a:endParaRPr>
          </a:p>
        </p:txBody>
      </p:sp>
      <p:sp>
        <p:nvSpPr>
          <p:cNvPr id="8" name="Organigramme : Fusion 7"/>
          <p:cNvSpPr/>
          <p:nvPr/>
        </p:nvSpPr>
        <p:spPr>
          <a:xfrm rot="6814538">
            <a:off x="3883199" y="1161323"/>
            <a:ext cx="1354805" cy="2357488"/>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06225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92480" cy="6858000"/>
          </a:xfrm>
          <a:prstGeom prst="rect">
            <a:avLst/>
          </a:prstGeom>
        </p:spPr>
      </p:pic>
      <p:sp>
        <p:nvSpPr>
          <p:cNvPr id="5" name="ZoneTexte 4"/>
          <p:cNvSpPr txBox="1"/>
          <p:nvPr/>
        </p:nvSpPr>
        <p:spPr>
          <a:xfrm>
            <a:off x="179512" y="188640"/>
            <a:ext cx="648072" cy="369332"/>
          </a:xfrm>
          <a:prstGeom prst="rect">
            <a:avLst/>
          </a:prstGeom>
          <a:noFill/>
        </p:spPr>
        <p:txBody>
          <a:bodyPr wrap="square" rtlCol="0">
            <a:spAutoFit/>
          </a:bodyPr>
          <a:lstStyle/>
          <a:p>
            <a:r>
              <a:rPr lang="fr-FR" b="1" dirty="0" smtClean="0">
                <a:solidFill>
                  <a:schemeClr val="bg1"/>
                </a:solidFill>
              </a:rPr>
              <a:t>n°7</a:t>
            </a:r>
            <a:endParaRPr lang="fr-FR" b="1" dirty="0">
              <a:solidFill>
                <a:schemeClr val="bg1"/>
              </a:solidFill>
            </a:endParaRPr>
          </a:p>
        </p:txBody>
      </p:sp>
    </p:spTree>
    <p:extLst>
      <p:ext uri="{BB962C8B-B14F-4D97-AF65-F5344CB8AC3E}">
        <p14:creationId xmlns:p14="http://schemas.microsoft.com/office/powerpoint/2010/main" val="819387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01"/>
            <a:ext cx="9144000" cy="6776190"/>
          </a:xfrm>
          <a:prstGeom prst="rect">
            <a:avLst/>
          </a:prstGeom>
        </p:spPr>
      </p:pic>
      <p:sp>
        <p:nvSpPr>
          <p:cNvPr id="5" name="ZoneTexte 4"/>
          <p:cNvSpPr txBox="1"/>
          <p:nvPr/>
        </p:nvSpPr>
        <p:spPr>
          <a:xfrm>
            <a:off x="4067944" y="404664"/>
            <a:ext cx="3672408" cy="369332"/>
          </a:xfrm>
          <a:prstGeom prst="rect">
            <a:avLst/>
          </a:prstGeom>
          <a:noFill/>
        </p:spPr>
        <p:txBody>
          <a:bodyPr wrap="square" rtlCol="0">
            <a:spAutoFit/>
          </a:bodyPr>
          <a:lstStyle/>
          <a:p>
            <a:r>
              <a:rPr lang="fr-FR" b="1" dirty="0" smtClean="0"/>
              <a:t>Forêt </a:t>
            </a:r>
            <a:r>
              <a:rPr lang="fr-FR" b="1" dirty="0" err="1" smtClean="0"/>
              <a:t>guadloupéenne</a:t>
            </a:r>
            <a:endParaRPr lang="fr-FR" b="1" dirty="0"/>
          </a:p>
        </p:txBody>
      </p:sp>
      <p:sp>
        <p:nvSpPr>
          <p:cNvPr id="6" name="ZoneTexte 5"/>
          <p:cNvSpPr txBox="1"/>
          <p:nvPr/>
        </p:nvSpPr>
        <p:spPr>
          <a:xfrm>
            <a:off x="179512" y="188640"/>
            <a:ext cx="648072" cy="369332"/>
          </a:xfrm>
          <a:prstGeom prst="rect">
            <a:avLst/>
          </a:prstGeom>
          <a:noFill/>
        </p:spPr>
        <p:txBody>
          <a:bodyPr wrap="square" rtlCol="0">
            <a:spAutoFit/>
          </a:bodyPr>
          <a:lstStyle/>
          <a:p>
            <a:r>
              <a:rPr lang="fr-FR" b="1" dirty="0" smtClean="0">
                <a:solidFill>
                  <a:schemeClr val="bg1"/>
                </a:solidFill>
              </a:rPr>
              <a:t>n°8</a:t>
            </a:r>
            <a:endParaRPr lang="fr-FR" b="1" dirty="0">
              <a:solidFill>
                <a:schemeClr val="bg1"/>
              </a:solidFill>
            </a:endParaRPr>
          </a:p>
        </p:txBody>
      </p:sp>
      <p:sp>
        <p:nvSpPr>
          <p:cNvPr id="7" name="Flèche vers le bas 6"/>
          <p:cNvSpPr/>
          <p:nvPr/>
        </p:nvSpPr>
        <p:spPr>
          <a:xfrm>
            <a:off x="1259632" y="5013176"/>
            <a:ext cx="86409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31540" y="5727196"/>
            <a:ext cx="2520280" cy="400110"/>
          </a:xfrm>
          <a:prstGeom prst="rect">
            <a:avLst/>
          </a:prstGeom>
          <a:noFill/>
        </p:spPr>
        <p:txBody>
          <a:bodyPr wrap="square" rtlCol="0">
            <a:spAutoFit/>
          </a:bodyPr>
          <a:lstStyle/>
          <a:p>
            <a:pPr algn="ctr"/>
            <a:r>
              <a:rPr lang="fr-FR" sz="2000" b="1" dirty="0" err="1" smtClean="0">
                <a:solidFill>
                  <a:schemeClr val="bg1"/>
                </a:solidFill>
              </a:rPr>
              <a:t>Permo</a:t>
            </a:r>
            <a:r>
              <a:rPr lang="fr-FR" sz="2000" b="1" dirty="0" smtClean="0">
                <a:solidFill>
                  <a:schemeClr val="bg1"/>
                </a:solidFill>
              </a:rPr>
              <a:t>-Carbonifère</a:t>
            </a:r>
            <a:endParaRPr lang="fr-FR" sz="2000" b="1" dirty="0">
              <a:solidFill>
                <a:schemeClr val="bg1"/>
              </a:solidFill>
            </a:endParaRPr>
          </a:p>
        </p:txBody>
      </p:sp>
    </p:spTree>
    <p:extLst>
      <p:ext uri="{BB962C8B-B14F-4D97-AF65-F5344CB8AC3E}">
        <p14:creationId xmlns:p14="http://schemas.microsoft.com/office/powerpoint/2010/main" val="3022220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379</Words>
  <Application>Microsoft Office PowerPoint</Application>
  <PresentationFormat>Affichage à l'écran (4:3)</PresentationFormat>
  <Paragraphs>40</Paragraphs>
  <Slides>8</Slides>
  <Notes>7</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Nathalie Fabien</dc:creator>
  <cp:lastModifiedBy>NathalieF</cp:lastModifiedBy>
  <cp:revision>30</cp:revision>
  <dcterms:created xsi:type="dcterms:W3CDTF">2015-12-26T09:12:29Z</dcterms:created>
  <dcterms:modified xsi:type="dcterms:W3CDTF">2015-12-26T12:24:41Z</dcterms:modified>
</cp:coreProperties>
</file>