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1" r:id="rId15"/>
    <p:sldId id="270" r:id="rId16"/>
    <p:sldId id="272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A4F59-B956-4C9C-ADC8-957420AC43AB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EAD9D-8DE8-4C4E-9415-8B9C866BB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15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AD9D-8DE8-4C4E-9415-8B9C866BB4C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85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Eventuellement TP avec </a:t>
            </a:r>
            <a:r>
              <a:rPr lang="fr-FR" dirty="0" err="1"/>
              <a:t>Netbiodyn</a:t>
            </a:r>
            <a:r>
              <a:rPr lang="fr-FR" dirty="0"/>
              <a:t> à partir d’un exemple: simulation par modélisation numérique et ensuite le modèle théorique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AD9D-8DE8-4C4E-9415-8B9C866BB4C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63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éventuellement TP avec </a:t>
            </a:r>
            <a:r>
              <a:rPr lang="fr-FR" dirty="0" err="1"/>
              <a:t>Netbiodyn</a:t>
            </a:r>
            <a:r>
              <a:rPr lang="fr-FR" dirty="0"/>
              <a:t>: paramétrage des variables pour voir l’influence de l‘effectif.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AD9D-8DE8-4C4E-9415-8B9C866BB4C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89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A65EB-35C9-4E8A-A00B-298DE6760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FDF4E4-DBDE-49BE-8B87-AF57CCA8F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6BC02B-5E4F-4F89-866C-06B89A10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3BEC-CA95-46F7-BE10-75B3F3BFA1D7}" type="datetime1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BCC1D7-8C96-47C5-9A40-BD75DF4F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CEC065-569B-4C8A-A118-D6D24566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31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154E2-93EB-4056-A0B4-6E39B195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8E4903-B205-4CA2-A1CC-29F5590AD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3D4EC6-991D-40DD-9E1E-5E39ACF0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6C75-85B3-4CBF-8776-97BD0425EA3A}" type="datetime1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82D89-0062-46E2-BB49-9848EBFF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8EA590-0722-4D91-9E55-ED3E4BE4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7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179A10-0123-49A8-9DAE-64952F5A3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BF1531-311A-4CC9-B115-50B4280D3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C6FC14-F4B6-43F6-8E3F-B11C2432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603E-4F8B-42CB-BA0C-ED1C44BB7151}" type="datetime1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AAFD8D-A321-49CC-9FC1-EB3F963B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45479E-3DB7-4A36-A25F-5D98B0E8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67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44135D-3D59-4761-AD4C-441D587A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298240-EE97-4BB7-8D1E-225480468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CE586D-FC3B-495D-95A7-547091B1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B3E-043F-41D1-9C19-5028528F0C8A}" type="datetime1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E05063-D542-4EBD-BAC5-91A3C2CA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572D9E-429C-4D52-A8FD-5EB0AFE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04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1CDB7-16F1-4FCC-88A0-AB462EF51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F50B95-3BAB-47E0-82A0-A5214D6D7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ED9C4B-FC63-430D-8E29-21056986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185-CB7B-4132-B91E-B01211BBF636}" type="datetime1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27E5D7-EBB4-41A9-9492-0876C8EB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A65F57-F963-491C-BEB7-BDDFDD55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02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D3000-5F1A-4F58-A2E3-399025C9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406B59-1AF3-409A-B2DF-51A95EB17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D25D78-3185-4914-97E0-F757C841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AEC2D8-6CC5-4D31-AC65-2DBCD0A6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B5F6-DE36-46CA-932A-F071CA389A7A}" type="datetime1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823456-9C28-4E3B-A869-7E7C5DFF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7453DD-3580-49D3-BC98-4962EBC2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99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E040D-B869-41DD-82A9-09015379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D03366-0601-4B90-A21C-9658D9F01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54FBA5-CA9A-42D6-8817-E3459B403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C357E7-A833-4A63-B4BC-1E0EE9967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3BE7D0-B244-4C83-BD3B-3D5624550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8A892A-038D-48ED-97B0-D30FC4FC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AF41-C35F-4CAB-B74B-206C3C205CC5}" type="datetime1">
              <a:rPr lang="fr-FR" smtClean="0"/>
              <a:t>02/10/2020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EE29DF-F246-430A-AA61-380CD4D0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E36291-639B-4F3B-BA88-B132514C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23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AF3B0-417B-4681-9A9E-CC25454E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96DF22-C752-4656-8EFB-61888F7F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0D67-69A8-4C0B-AE6C-0C9386EA7DDD}" type="datetime1">
              <a:rPr lang="fr-FR" smtClean="0"/>
              <a:t>02/10/2020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3424A0-A6EC-46B2-B546-A1BC9927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0F3282-98BA-481E-A369-83724275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1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04A782-74F8-4A7A-BC1D-34F737E9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215A-2CEE-4FFA-9D7C-0DA9126E20D2}" type="datetime1">
              <a:rPr lang="fr-FR" smtClean="0"/>
              <a:t>02/10/2020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BA650D-77FC-495A-A750-8DD17719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8C0528-9BD2-4A8D-AC40-C420A2BF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1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85E73-2F1D-4DFF-AD6D-B49F8B0E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637E72-344C-49F9-AB60-777D372CB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75710E-C133-42F7-B39D-CB48559A8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2E9B23-123B-487A-A5F0-C0E2CEFC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27E8-9D57-4278-9B0C-237FC3DADCC1}" type="datetime1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438387-9635-43E4-97EB-E280708D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628DCB-B44E-470B-81AA-99297CF5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E7706-B5E8-4C12-AFB1-2857550A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26393C-9A2B-40AB-8CC8-73F457811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12603C-5E73-49EE-B6BF-98A68123E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5A6B92-2606-41D9-84F0-CB5646CE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C13C-B81E-452A-AA3C-948DBF30C26B}" type="datetime1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3772F7-F4E3-4D47-80B7-D8BC100C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F07409-0500-4821-B700-EADF75FA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48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35CB4FF-80D8-49BC-80FD-20F88FC3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531F65-F77D-4E94-BEC5-5E005B4DE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3D5C88-F026-472A-9635-959791754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AB11-203E-49C3-A110-A2EA9B75E484}" type="datetime1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BCDD68-C512-457C-A389-BCF37C67E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9429CE-98D1-4940-890C-9E2B2EEED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A41FC-E2AA-453A-B920-88E78162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00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-et-numerique.fr/0.3/activity/embed.html?id=5db872d13361eb6eb36ebe48" TargetMode="External"/><Relationship Id="rId2" Type="http://schemas.openxmlformats.org/officeDocument/2006/relationships/hyperlink" Target="http://www.education-et-numerique.fr/0.3/activity/embed.html?id=52bd5f253361eb112e6eb87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A25E8C9-C31A-472E-A1BE-95FC7D486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14" y="0"/>
            <a:ext cx="7538132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361AD0E-1C61-4C45-AFBB-E1A571E0BC4D}"/>
              </a:ext>
            </a:extLst>
          </p:cNvPr>
          <p:cNvSpPr txBox="1"/>
          <p:nvPr/>
        </p:nvSpPr>
        <p:spPr>
          <a:xfrm>
            <a:off x="45155" y="337627"/>
            <a:ext cx="4563560" cy="3229662"/>
          </a:xfrm>
          <a:prstGeom prst="rect">
            <a:avLst/>
          </a:prstGeom>
          <a:noFill/>
          <a:ln w="38100" cap="rnd" cmpd="dbl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Chap.3 L’inéluctable évolution des génomes </a:t>
            </a:r>
          </a:p>
          <a:p>
            <a:r>
              <a:rPr lang="fr-FR" sz="4000" dirty="0">
                <a:solidFill>
                  <a:srgbClr val="FF0000"/>
                </a:solidFill>
              </a:rPr>
              <a:t>au sein des populations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B0F531-123C-400D-8BDD-02FB3708931A}"/>
              </a:ext>
            </a:extLst>
          </p:cNvPr>
          <p:cNvSpPr txBox="1"/>
          <p:nvPr/>
        </p:nvSpPr>
        <p:spPr>
          <a:xfrm>
            <a:off x="8918222" y="5599289"/>
            <a:ext cx="2844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Rencontre en vol entre une mésange bleue (Parus </a:t>
            </a:r>
            <a:r>
              <a:rPr lang="fr-FR" dirty="0" err="1"/>
              <a:t>caeruleus</a:t>
            </a:r>
            <a:r>
              <a:rPr lang="fr-FR" dirty="0"/>
              <a:t>) et une mésange nonette (</a:t>
            </a:r>
            <a:r>
              <a:rPr lang="fr-FR" dirty="0" err="1"/>
              <a:t>Poecile</a:t>
            </a:r>
            <a:r>
              <a:rPr lang="fr-FR" dirty="0"/>
              <a:t> </a:t>
            </a:r>
            <a:r>
              <a:rPr lang="fr-FR" dirty="0" err="1"/>
              <a:t>lacustris</a:t>
            </a:r>
            <a:r>
              <a:rPr lang="fr-FR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913EFE-1EEA-4A12-90E2-492C6B1F4608}"/>
              </a:ext>
            </a:extLst>
          </p:cNvPr>
          <p:cNvSpPr txBox="1"/>
          <p:nvPr/>
        </p:nvSpPr>
        <p:spPr>
          <a:xfrm>
            <a:off x="173620" y="5610864"/>
            <a:ext cx="377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 suggère cette image et la légende?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D8923F-CF90-4D6B-ADBD-9E558E4C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135A5F3-DD32-4C5E-B075-CB389DD9060C}"/>
              </a:ext>
            </a:extLst>
          </p:cNvPr>
          <p:cNvSpPr txBox="1"/>
          <p:nvPr/>
        </p:nvSpPr>
        <p:spPr>
          <a:xfrm>
            <a:off x="293511" y="169333"/>
            <a:ext cx="1119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Rappel: dans la population de fleurs, la fréquence p de l’allèle R est de 0,7 et la fréquence q de l’allèle B est de 0,3 </a:t>
            </a:r>
          </a:p>
          <a:p>
            <a:r>
              <a:rPr lang="fr-FR" dirty="0"/>
              <a:t>=&gt;  fréquence p(R) = 0,7 et fréquence q(R) = 0,3. </a:t>
            </a:r>
          </a:p>
          <a:p>
            <a:r>
              <a:rPr lang="fr-FR" dirty="0"/>
              <a:t>Le document suivant montre comment s’opère </a:t>
            </a:r>
            <a:r>
              <a:rPr lang="fr-FR" b="1" dirty="0"/>
              <a:t>une sélection aléatoire des allèles dans le patrimoine génétique de la population étudiée.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F03ACB-6EBA-43DA-90C9-4F643EB74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4" y="1512710"/>
            <a:ext cx="11171676" cy="448168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7D4049-E0B6-4421-AF3D-B3E4455F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8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7F03ACB-6EBA-43DA-90C9-4F643EB74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5" t="24499" r="32379"/>
          <a:stretch/>
        </p:blipFill>
        <p:spPr>
          <a:xfrm>
            <a:off x="270933" y="486687"/>
            <a:ext cx="3725334" cy="3383716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0FF0775B-C90B-44CE-A783-9145716BB98D}"/>
              </a:ext>
            </a:extLst>
          </p:cNvPr>
          <p:cNvSpPr/>
          <p:nvPr/>
        </p:nvSpPr>
        <p:spPr>
          <a:xfrm>
            <a:off x="4018845" y="2854741"/>
            <a:ext cx="936978" cy="454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DDAE01-7EBA-4FF5-8EF4-CCF610D2B203}"/>
              </a:ext>
            </a:extLst>
          </p:cNvPr>
          <p:cNvSpPr txBox="1"/>
          <p:nvPr/>
        </p:nvSpPr>
        <p:spPr>
          <a:xfrm>
            <a:off x="5326195" y="823416"/>
            <a:ext cx="594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b="1" dirty="0"/>
              <a:t>3</a:t>
            </a:r>
            <a:r>
              <a:rPr lang="fr-FR" dirty="0"/>
              <a:t> Si l’union entre les gamètes est aléatoire, chaque fois que deux gamètes s’unissent, 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quel est le pourcentage de chance pour que le gamète femelle porte l’allèle R? et l’allèle B?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BE456C9-5107-40B6-8C1A-8729C7D2B246}"/>
              </a:ext>
            </a:extLst>
          </p:cNvPr>
          <p:cNvSpPr txBox="1"/>
          <p:nvPr/>
        </p:nvSpPr>
        <p:spPr>
          <a:xfrm>
            <a:off x="5326195" y="3529126"/>
            <a:ext cx="6287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/>
              <a:t>quel est le pourcentage de chance pour que le gamète mâle porte l’allèle R? et l’allèle B?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7CD004-2197-48E5-A86D-3A35A36E7F5D}"/>
              </a:ext>
            </a:extLst>
          </p:cNvPr>
          <p:cNvSpPr txBox="1"/>
          <p:nvPr/>
        </p:nvSpPr>
        <p:spPr>
          <a:xfrm>
            <a:off x="5596047" y="2158600"/>
            <a:ext cx="574820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Il y a 70% de chance que le gamète femelle porte l’allèle R et 30% de chance qu’il porte l’allèle B.</a:t>
            </a:r>
          </a:p>
          <a:p>
            <a:r>
              <a:rPr lang="fr-FR" b="1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88F832-8A21-49E3-8D9F-6F72854D001E}"/>
              </a:ext>
            </a:extLst>
          </p:cNvPr>
          <p:cNvSpPr txBox="1"/>
          <p:nvPr/>
        </p:nvSpPr>
        <p:spPr>
          <a:xfrm>
            <a:off x="5596047" y="4336570"/>
            <a:ext cx="574820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Il y a 70% de chance que le gamète mâle porte l’allèle R et 30% de chance qu’il porte l’allèle B.</a:t>
            </a:r>
          </a:p>
          <a:p>
            <a:r>
              <a:rPr lang="fr-FR" b="1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D9CE8F-9A50-419E-BDF6-62FC5067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5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971FA3-F8F0-47E1-8AD4-56D1460CE143}"/>
              </a:ext>
            </a:extLst>
          </p:cNvPr>
          <p:cNvSpPr txBox="1"/>
          <p:nvPr/>
        </p:nvSpPr>
        <p:spPr>
          <a:xfrm>
            <a:off x="4201611" y="277792"/>
            <a:ext cx="309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Gamètes produits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FAFBA7-887A-426B-98E8-6701DA1F3B04}"/>
              </a:ext>
            </a:extLst>
          </p:cNvPr>
          <p:cNvSpPr txBox="1"/>
          <p:nvPr/>
        </p:nvSpPr>
        <p:spPr>
          <a:xfrm>
            <a:off x="503853" y="1231641"/>
            <a:ext cx="369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Chaque gamète femelle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435081-891D-4D01-829E-04632736B4B1}"/>
              </a:ext>
            </a:extLst>
          </p:cNvPr>
          <p:cNvSpPr txBox="1"/>
          <p:nvPr/>
        </p:nvSpPr>
        <p:spPr>
          <a:xfrm>
            <a:off x="7034810" y="1192891"/>
            <a:ext cx="449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Chaque gamète mâle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D167831-7B83-4F26-897A-2324B3913E5D}"/>
              </a:ext>
            </a:extLst>
          </p:cNvPr>
          <p:cNvSpPr/>
          <p:nvPr/>
        </p:nvSpPr>
        <p:spPr>
          <a:xfrm>
            <a:off x="661805" y="1862325"/>
            <a:ext cx="439207" cy="46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213DCE0-C6C0-41EC-9C99-443127F59B5D}"/>
              </a:ext>
            </a:extLst>
          </p:cNvPr>
          <p:cNvSpPr/>
          <p:nvPr/>
        </p:nvSpPr>
        <p:spPr>
          <a:xfrm>
            <a:off x="7539135" y="1790780"/>
            <a:ext cx="439207" cy="46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6A8B633-8BB8-4551-AB7F-A4F24B8D2B86}"/>
              </a:ext>
            </a:extLst>
          </p:cNvPr>
          <p:cNvSpPr/>
          <p:nvPr/>
        </p:nvSpPr>
        <p:spPr>
          <a:xfrm>
            <a:off x="1801558" y="1862325"/>
            <a:ext cx="551174" cy="4616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93CC1D9-5514-41A6-9111-685B2689422F}"/>
              </a:ext>
            </a:extLst>
          </p:cNvPr>
          <p:cNvSpPr/>
          <p:nvPr/>
        </p:nvSpPr>
        <p:spPr>
          <a:xfrm>
            <a:off x="9007901" y="1790780"/>
            <a:ext cx="551174" cy="4616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97717B-7B1E-42D2-88C0-EE7643722EE8}"/>
              </a:ext>
            </a:extLst>
          </p:cNvPr>
          <p:cNvSpPr txBox="1"/>
          <p:nvPr/>
        </p:nvSpPr>
        <p:spPr>
          <a:xfrm>
            <a:off x="390959" y="2705877"/>
            <a:ext cx="257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0,7 p(R)     0,3 p(B)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BE4624-B061-4493-B6E4-33F854E16906}"/>
              </a:ext>
            </a:extLst>
          </p:cNvPr>
          <p:cNvSpPr txBox="1"/>
          <p:nvPr/>
        </p:nvSpPr>
        <p:spPr>
          <a:xfrm>
            <a:off x="7145294" y="2705877"/>
            <a:ext cx="326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0,7 p(R)               0,3 p(B)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55F875-1810-4545-86D0-909163A17790}"/>
              </a:ext>
            </a:extLst>
          </p:cNvPr>
          <p:cNvSpPr txBox="1"/>
          <p:nvPr/>
        </p:nvSpPr>
        <p:spPr>
          <a:xfrm>
            <a:off x="3789728" y="2329944"/>
            <a:ext cx="2815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Rencontre au hasard</a:t>
            </a:r>
          </a:p>
          <a:p>
            <a:r>
              <a:rPr lang="fr-FR" sz="2400" b="1" dirty="0"/>
              <a:t>des gamètes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6773A7-5F21-402C-BD90-FC78225A6642}"/>
              </a:ext>
            </a:extLst>
          </p:cNvPr>
          <p:cNvSpPr txBox="1"/>
          <p:nvPr/>
        </p:nvSpPr>
        <p:spPr>
          <a:xfrm>
            <a:off x="1100466" y="3851397"/>
            <a:ext cx="9991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Quelle est alors la probabilité pour obtenir les trois génotypes </a:t>
            </a:r>
          </a:p>
          <a:p>
            <a:r>
              <a:rPr lang="fr-FR" sz="2800" b="1" dirty="0"/>
              <a:t>correspondant aux trois combinaisons  possibles des deux allèles?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A2DE51-719B-4027-A73E-5AB836B1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53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971FA3-F8F0-47E1-8AD4-56D1460CE143}"/>
              </a:ext>
            </a:extLst>
          </p:cNvPr>
          <p:cNvSpPr txBox="1"/>
          <p:nvPr/>
        </p:nvSpPr>
        <p:spPr>
          <a:xfrm>
            <a:off x="4201611" y="277792"/>
            <a:ext cx="309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Gamètes produits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FAFBA7-887A-426B-98E8-6701DA1F3B04}"/>
              </a:ext>
            </a:extLst>
          </p:cNvPr>
          <p:cNvSpPr txBox="1"/>
          <p:nvPr/>
        </p:nvSpPr>
        <p:spPr>
          <a:xfrm>
            <a:off x="661805" y="508624"/>
            <a:ext cx="369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Chaque gamète femelle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435081-891D-4D01-829E-04632736B4B1}"/>
              </a:ext>
            </a:extLst>
          </p:cNvPr>
          <p:cNvSpPr txBox="1"/>
          <p:nvPr/>
        </p:nvSpPr>
        <p:spPr>
          <a:xfrm>
            <a:off x="6921922" y="504508"/>
            <a:ext cx="449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Chaque gamète mâle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D167831-7B83-4F26-897A-2324B3913E5D}"/>
              </a:ext>
            </a:extLst>
          </p:cNvPr>
          <p:cNvSpPr/>
          <p:nvPr/>
        </p:nvSpPr>
        <p:spPr>
          <a:xfrm>
            <a:off x="1011760" y="970289"/>
            <a:ext cx="439207" cy="46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213DCE0-C6C0-41EC-9C99-443127F59B5D}"/>
              </a:ext>
            </a:extLst>
          </p:cNvPr>
          <p:cNvSpPr/>
          <p:nvPr/>
        </p:nvSpPr>
        <p:spPr>
          <a:xfrm>
            <a:off x="7493979" y="966173"/>
            <a:ext cx="439207" cy="46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6A8B633-8BB8-4551-AB7F-A4F24B8D2B86}"/>
              </a:ext>
            </a:extLst>
          </p:cNvPr>
          <p:cNvSpPr/>
          <p:nvPr/>
        </p:nvSpPr>
        <p:spPr>
          <a:xfrm>
            <a:off x="2235097" y="923788"/>
            <a:ext cx="551174" cy="4616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93CC1D9-5514-41A6-9111-685B2689422F}"/>
              </a:ext>
            </a:extLst>
          </p:cNvPr>
          <p:cNvSpPr/>
          <p:nvPr/>
        </p:nvSpPr>
        <p:spPr>
          <a:xfrm>
            <a:off x="8799438" y="970289"/>
            <a:ext cx="551174" cy="4616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97717B-7B1E-42D2-88C0-EE7643722EE8}"/>
              </a:ext>
            </a:extLst>
          </p:cNvPr>
          <p:cNvSpPr txBox="1"/>
          <p:nvPr/>
        </p:nvSpPr>
        <p:spPr>
          <a:xfrm>
            <a:off x="227629" y="1192479"/>
            <a:ext cx="112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 = 0,7   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BE4624-B061-4493-B6E4-33F854E16906}"/>
              </a:ext>
            </a:extLst>
          </p:cNvPr>
          <p:cNvSpPr txBox="1"/>
          <p:nvPr/>
        </p:nvSpPr>
        <p:spPr>
          <a:xfrm>
            <a:off x="2753540" y="762372"/>
            <a:ext cx="110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          q= 0,3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55F875-1810-4545-86D0-909163A17790}"/>
              </a:ext>
            </a:extLst>
          </p:cNvPr>
          <p:cNvSpPr txBox="1"/>
          <p:nvPr/>
        </p:nvSpPr>
        <p:spPr>
          <a:xfrm>
            <a:off x="3986331" y="823147"/>
            <a:ext cx="2815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Rencontre au hasard</a:t>
            </a:r>
          </a:p>
          <a:p>
            <a:r>
              <a:rPr lang="fr-FR" sz="2400" b="1" dirty="0"/>
              <a:t>des gamètes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3F75D83-D0C0-4CC0-A11C-50F059D6C86E}"/>
              </a:ext>
            </a:extLst>
          </p:cNvPr>
          <p:cNvSpPr txBox="1"/>
          <p:nvPr/>
        </p:nvSpPr>
        <p:spPr>
          <a:xfrm>
            <a:off x="6730773" y="1201121"/>
            <a:ext cx="90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p=0,7     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DC2C12D-F225-4C33-B602-CC8F809E4B87}"/>
              </a:ext>
            </a:extLst>
          </p:cNvPr>
          <p:cNvSpPr txBox="1"/>
          <p:nvPr/>
        </p:nvSpPr>
        <p:spPr>
          <a:xfrm>
            <a:off x="9332765" y="1154619"/>
            <a:ext cx="104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q= 0,3      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95EC1521-D120-44EC-9AB3-1AF2509BE6C2}"/>
              </a:ext>
            </a:extLst>
          </p:cNvPr>
          <p:cNvSpPr/>
          <p:nvPr/>
        </p:nvSpPr>
        <p:spPr>
          <a:xfrm rot="9201712">
            <a:off x="2642702" y="2459952"/>
            <a:ext cx="4250478" cy="1392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86CA205-56AF-44ED-85CE-7EBF92AA53CA}"/>
              </a:ext>
            </a:extLst>
          </p:cNvPr>
          <p:cNvSpPr txBox="1"/>
          <p:nvPr/>
        </p:nvSpPr>
        <p:spPr>
          <a:xfrm>
            <a:off x="1582918" y="3753737"/>
            <a:ext cx="2508278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0,7 x 0,7 = p</a:t>
            </a:r>
            <a:r>
              <a:rPr lang="fr-FR" sz="3200" baseline="30000" dirty="0"/>
              <a:t>2</a:t>
            </a:r>
          </a:p>
          <a:p>
            <a:endParaRPr lang="fr-FR" sz="4000" baseline="30000" dirty="0"/>
          </a:p>
          <a:p>
            <a:r>
              <a:rPr lang="fr-FR" sz="4000" baseline="30000" dirty="0"/>
              <a:t>= 0,49 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3749E428-3B90-429D-85CF-A55DB96FE482}"/>
              </a:ext>
            </a:extLst>
          </p:cNvPr>
          <p:cNvSpPr/>
          <p:nvPr/>
        </p:nvSpPr>
        <p:spPr>
          <a:xfrm>
            <a:off x="10379956" y="587022"/>
            <a:ext cx="273541" cy="17159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E670491-70A1-4487-9CB0-C4EFB09B3CDE}"/>
              </a:ext>
            </a:extLst>
          </p:cNvPr>
          <p:cNvSpPr txBox="1"/>
          <p:nvPr/>
        </p:nvSpPr>
        <p:spPr>
          <a:xfrm>
            <a:off x="10653497" y="1154619"/>
            <a:ext cx="131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Génération </a:t>
            </a:r>
            <a:r>
              <a:rPr lang="fr-FR" b="1" dirty="0"/>
              <a:t>N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F0CEC840-75FC-498E-9EE8-88E8556C2DDB}"/>
              </a:ext>
            </a:extLst>
          </p:cNvPr>
          <p:cNvSpPr/>
          <p:nvPr/>
        </p:nvSpPr>
        <p:spPr>
          <a:xfrm rot="3639370">
            <a:off x="994833" y="2479547"/>
            <a:ext cx="2005334" cy="1623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125A750-6572-4B02-94D9-1B6E907B11F1}"/>
              </a:ext>
            </a:extLst>
          </p:cNvPr>
          <p:cNvSpPr txBox="1"/>
          <p:nvPr/>
        </p:nvSpPr>
        <p:spPr>
          <a:xfrm>
            <a:off x="857956" y="5158850"/>
            <a:ext cx="312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Fréquence du génotype (R//R)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E9F496A-1CDA-482E-835A-8B25DDFF20CC}"/>
              </a:ext>
            </a:extLst>
          </p:cNvPr>
          <p:cNvSpPr txBox="1"/>
          <p:nvPr/>
        </p:nvSpPr>
        <p:spPr>
          <a:xfrm>
            <a:off x="6274284" y="4271827"/>
            <a:ext cx="560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Poursuivre le raisonnement et donner les résultats pour les deux autres génotypes</a:t>
            </a:r>
          </a:p>
        </p:txBody>
      </p:sp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0923902B-C2F7-4EC0-826D-60B465FCA3BF}"/>
              </a:ext>
            </a:extLst>
          </p:cNvPr>
          <p:cNvSpPr/>
          <p:nvPr/>
        </p:nvSpPr>
        <p:spPr>
          <a:xfrm>
            <a:off x="3986331" y="3849511"/>
            <a:ext cx="215280" cy="23142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5A41A36-4BA2-4895-9A5B-451DD3BE88F6}"/>
              </a:ext>
            </a:extLst>
          </p:cNvPr>
          <p:cNvSpPr txBox="1"/>
          <p:nvPr/>
        </p:nvSpPr>
        <p:spPr>
          <a:xfrm>
            <a:off x="4344077" y="4821956"/>
            <a:ext cx="191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Génération </a:t>
            </a:r>
            <a:r>
              <a:rPr lang="fr-FR" b="1" dirty="0"/>
              <a:t>N+ 1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7F6D7AF-48C7-4BE4-9A81-CB02948A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22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971FA3-F8F0-47E1-8AD4-56D1460CE143}"/>
              </a:ext>
            </a:extLst>
          </p:cNvPr>
          <p:cNvSpPr txBox="1"/>
          <p:nvPr/>
        </p:nvSpPr>
        <p:spPr>
          <a:xfrm>
            <a:off x="4201611" y="277792"/>
            <a:ext cx="309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Gamètes produits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FAFBA7-887A-426B-98E8-6701DA1F3B04}"/>
              </a:ext>
            </a:extLst>
          </p:cNvPr>
          <p:cNvSpPr txBox="1"/>
          <p:nvPr/>
        </p:nvSpPr>
        <p:spPr>
          <a:xfrm>
            <a:off x="661805" y="508624"/>
            <a:ext cx="369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Chaque gamète femelle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435081-891D-4D01-829E-04632736B4B1}"/>
              </a:ext>
            </a:extLst>
          </p:cNvPr>
          <p:cNvSpPr txBox="1"/>
          <p:nvPr/>
        </p:nvSpPr>
        <p:spPr>
          <a:xfrm>
            <a:off x="6921922" y="504508"/>
            <a:ext cx="449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Chaque gamète mâle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D167831-7B83-4F26-897A-2324B3913E5D}"/>
              </a:ext>
            </a:extLst>
          </p:cNvPr>
          <p:cNvSpPr/>
          <p:nvPr/>
        </p:nvSpPr>
        <p:spPr>
          <a:xfrm>
            <a:off x="1011760" y="970289"/>
            <a:ext cx="439207" cy="46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213DCE0-C6C0-41EC-9C99-443127F59B5D}"/>
              </a:ext>
            </a:extLst>
          </p:cNvPr>
          <p:cNvSpPr/>
          <p:nvPr/>
        </p:nvSpPr>
        <p:spPr>
          <a:xfrm>
            <a:off x="7493979" y="966173"/>
            <a:ext cx="439207" cy="46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6A8B633-8BB8-4551-AB7F-A4F24B8D2B86}"/>
              </a:ext>
            </a:extLst>
          </p:cNvPr>
          <p:cNvSpPr/>
          <p:nvPr/>
        </p:nvSpPr>
        <p:spPr>
          <a:xfrm>
            <a:off x="2235097" y="923788"/>
            <a:ext cx="551174" cy="4616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93CC1D9-5514-41A6-9111-685B2689422F}"/>
              </a:ext>
            </a:extLst>
          </p:cNvPr>
          <p:cNvSpPr/>
          <p:nvPr/>
        </p:nvSpPr>
        <p:spPr>
          <a:xfrm>
            <a:off x="8799438" y="970289"/>
            <a:ext cx="551174" cy="4616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97717B-7B1E-42D2-88C0-EE7643722EE8}"/>
              </a:ext>
            </a:extLst>
          </p:cNvPr>
          <p:cNvSpPr txBox="1"/>
          <p:nvPr/>
        </p:nvSpPr>
        <p:spPr>
          <a:xfrm>
            <a:off x="227629" y="1192479"/>
            <a:ext cx="112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 = 0,7   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BE4624-B061-4493-B6E4-33F854E16906}"/>
              </a:ext>
            </a:extLst>
          </p:cNvPr>
          <p:cNvSpPr txBox="1"/>
          <p:nvPr/>
        </p:nvSpPr>
        <p:spPr>
          <a:xfrm>
            <a:off x="2753540" y="762372"/>
            <a:ext cx="110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          q= 0,3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55F875-1810-4545-86D0-909163A17790}"/>
              </a:ext>
            </a:extLst>
          </p:cNvPr>
          <p:cNvSpPr txBox="1"/>
          <p:nvPr/>
        </p:nvSpPr>
        <p:spPr>
          <a:xfrm>
            <a:off x="3986331" y="823147"/>
            <a:ext cx="2815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Rencontre au hasard</a:t>
            </a:r>
          </a:p>
          <a:p>
            <a:r>
              <a:rPr lang="fr-FR" sz="2400" b="1" dirty="0"/>
              <a:t>des gamètes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3F75D83-D0C0-4CC0-A11C-50F059D6C86E}"/>
              </a:ext>
            </a:extLst>
          </p:cNvPr>
          <p:cNvSpPr txBox="1"/>
          <p:nvPr/>
        </p:nvSpPr>
        <p:spPr>
          <a:xfrm>
            <a:off x="6730773" y="1201121"/>
            <a:ext cx="90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p=0,7     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DC2C12D-F225-4C33-B602-CC8F809E4B87}"/>
              </a:ext>
            </a:extLst>
          </p:cNvPr>
          <p:cNvSpPr txBox="1"/>
          <p:nvPr/>
        </p:nvSpPr>
        <p:spPr>
          <a:xfrm>
            <a:off x="9332765" y="1154619"/>
            <a:ext cx="104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q= 0,3      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95EC1521-D120-44EC-9AB3-1AF2509BE6C2}"/>
              </a:ext>
            </a:extLst>
          </p:cNvPr>
          <p:cNvSpPr/>
          <p:nvPr/>
        </p:nvSpPr>
        <p:spPr>
          <a:xfrm rot="9201712">
            <a:off x="4779881" y="2368779"/>
            <a:ext cx="4250478" cy="13929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86CA205-56AF-44ED-85CE-7EBF92AA53CA}"/>
              </a:ext>
            </a:extLst>
          </p:cNvPr>
          <p:cNvSpPr txBox="1"/>
          <p:nvPr/>
        </p:nvSpPr>
        <p:spPr>
          <a:xfrm>
            <a:off x="3101504" y="3429000"/>
            <a:ext cx="2508278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0,3 x 0,3 = q</a:t>
            </a:r>
            <a:r>
              <a:rPr lang="fr-FR" sz="3200" baseline="30000" dirty="0"/>
              <a:t>2</a:t>
            </a:r>
          </a:p>
          <a:p>
            <a:endParaRPr lang="fr-FR" sz="4000" baseline="30000" dirty="0"/>
          </a:p>
          <a:p>
            <a:r>
              <a:rPr lang="fr-FR" sz="4000" baseline="30000" dirty="0"/>
              <a:t>= 0,09 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3749E428-3B90-429D-85CF-A55DB96FE482}"/>
              </a:ext>
            </a:extLst>
          </p:cNvPr>
          <p:cNvSpPr/>
          <p:nvPr/>
        </p:nvSpPr>
        <p:spPr>
          <a:xfrm>
            <a:off x="10379956" y="587022"/>
            <a:ext cx="273541" cy="17159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E670491-70A1-4487-9CB0-C4EFB09B3CDE}"/>
              </a:ext>
            </a:extLst>
          </p:cNvPr>
          <p:cNvSpPr txBox="1"/>
          <p:nvPr/>
        </p:nvSpPr>
        <p:spPr>
          <a:xfrm>
            <a:off x="10653497" y="1154619"/>
            <a:ext cx="131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Génération </a:t>
            </a:r>
            <a:r>
              <a:rPr lang="fr-FR" b="1" dirty="0"/>
              <a:t>N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F0CEC840-75FC-498E-9EE8-88E8556C2DDB}"/>
              </a:ext>
            </a:extLst>
          </p:cNvPr>
          <p:cNvSpPr/>
          <p:nvPr/>
        </p:nvSpPr>
        <p:spPr>
          <a:xfrm rot="3639370">
            <a:off x="2098837" y="2379491"/>
            <a:ext cx="2005334" cy="16235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125A750-6572-4B02-94D9-1B6E907B11F1}"/>
              </a:ext>
            </a:extLst>
          </p:cNvPr>
          <p:cNvSpPr txBox="1"/>
          <p:nvPr/>
        </p:nvSpPr>
        <p:spPr>
          <a:xfrm>
            <a:off x="2967625" y="4834513"/>
            <a:ext cx="312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Fréquence du génotype (B//B)</a:t>
            </a:r>
          </a:p>
        </p:txBody>
      </p:sp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0923902B-C2F7-4EC0-826D-60B465FCA3BF}"/>
              </a:ext>
            </a:extLst>
          </p:cNvPr>
          <p:cNvSpPr/>
          <p:nvPr/>
        </p:nvSpPr>
        <p:spPr>
          <a:xfrm>
            <a:off x="9748720" y="3582623"/>
            <a:ext cx="215280" cy="23142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5A41A36-4BA2-4895-9A5B-451DD3BE88F6}"/>
              </a:ext>
            </a:extLst>
          </p:cNvPr>
          <p:cNvSpPr txBox="1"/>
          <p:nvPr/>
        </p:nvSpPr>
        <p:spPr>
          <a:xfrm>
            <a:off x="10049650" y="4555068"/>
            <a:ext cx="191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Génération </a:t>
            </a:r>
            <a:r>
              <a:rPr lang="fr-FR" b="1" dirty="0"/>
              <a:t>N+ 1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9616403-ECCB-44AB-9115-A553BCB4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67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22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971FA3-F8F0-47E1-8AD4-56D1460CE143}"/>
              </a:ext>
            </a:extLst>
          </p:cNvPr>
          <p:cNvSpPr txBox="1"/>
          <p:nvPr/>
        </p:nvSpPr>
        <p:spPr>
          <a:xfrm>
            <a:off x="4201611" y="277792"/>
            <a:ext cx="309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Gamètes produits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FAFBA7-887A-426B-98E8-6701DA1F3B04}"/>
              </a:ext>
            </a:extLst>
          </p:cNvPr>
          <p:cNvSpPr txBox="1"/>
          <p:nvPr/>
        </p:nvSpPr>
        <p:spPr>
          <a:xfrm>
            <a:off x="661805" y="508624"/>
            <a:ext cx="369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Chaque gamète femelle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435081-891D-4D01-829E-04632736B4B1}"/>
              </a:ext>
            </a:extLst>
          </p:cNvPr>
          <p:cNvSpPr txBox="1"/>
          <p:nvPr/>
        </p:nvSpPr>
        <p:spPr>
          <a:xfrm>
            <a:off x="6921922" y="504508"/>
            <a:ext cx="449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Chaque gamète mâle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D167831-7B83-4F26-897A-2324B3913E5D}"/>
              </a:ext>
            </a:extLst>
          </p:cNvPr>
          <p:cNvSpPr/>
          <p:nvPr/>
        </p:nvSpPr>
        <p:spPr>
          <a:xfrm>
            <a:off x="1011760" y="970289"/>
            <a:ext cx="439207" cy="46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213DCE0-C6C0-41EC-9C99-443127F59B5D}"/>
              </a:ext>
            </a:extLst>
          </p:cNvPr>
          <p:cNvSpPr/>
          <p:nvPr/>
        </p:nvSpPr>
        <p:spPr>
          <a:xfrm>
            <a:off x="7493979" y="966173"/>
            <a:ext cx="439207" cy="46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6A8B633-8BB8-4551-AB7F-A4F24B8D2B86}"/>
              </a:ext>
            </a:extLst>
          </p:cNvPr>
          <p:cNvSpPr/>
          <p:nvPr/>
        </p:nvSpPr>
        <p:spPr>
          <a:xfrm>
            <a:off x="2235097" y="923788"/>
            <a:ext cx="551174" cy="4616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93CC1D9-5514-41A6-9111-685B2689422F}"/>
              </a:ext>
            </a:extLst>
          </p:cNvPr>
          <p:cNvSpPr/>
          <p:nvPr/>
        </p:nvSpPr>
        <p:spPr>
          <a:xfrm>
            <a:off x="8799438" y="970289"/>
            <a:ext cx="551174" cy="4616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97717B-7B1E-42D2-88C0-EE7643722EE8}"/>
              </a:ext>
            </a:extLst>
          </p:cNvPr>
          <p:cNvSpPr txBox="1"/>
          <p:nvPr/>
        </p:nvSpPr>
        <p:spPr>
          <a:xfrm>
            <a:off x="227629" y="1192479"/>
            <a:ext cx="112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 = 0,7   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BE4624-B061-4493-B6E4-33F854E16906}"/>
              </a:ext>
            </a:extLst>
          </p:cNvPr>
          <p:cNvSpPr txBox="1"/>
          <p:nvPr/>
        </p:nvSpPr>
        <p:spPr>
          <a:xfrm>
            <a:off x="2753540" y="762372"/>
            <a:ext cx="110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          q= 0,3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55F875-1810-4545-86D0-909163A17790}"/>
              </a:ext>
            </a:extLst>
          </p:cNvPr>
          <p:cNvSpPr txBox="1"/>
          <p:nvPr/>
        </p:nvSpPr>
        <p:spPr>
          <a:xfrm>
            <a:off x="3986331" y="823147"/>
            <a:ext cx="2815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Rencontre au hasard</a:t>
            </a:r>
          </a:p>
          <a:p>
            <a:r>
              <a:rPr lang="fr-FR" sz="2400" b="1" dirty="0"/>
              <a:t>des gamètes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3F75D83-D0C0-4CC0-A11C-50F059D6C86E}"/>
              </a:ext>
            </a:extLst>
          </p:cNvPr>
          <p:cNvSpPr txBox="1"/>
          <p:nvPr/>
        </p:nvSpPr>
        <p:spPr>
          <a:xfrm>
            <a:off x="6730773" y="1201121"/>
            <a:ext cx="90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p=0,7     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DC2C12D-F225-4C33-B602-CC8F809E4B87}"/>
              </a:ext>
            </a:extLst>
          </p:cNvPr>
          <p:cNvSpPr txBox="1"/>
          <p:nvPr/>
        </p:nvSpPr>
        <p:spPr>
          <a:xfrm>
            <a:off x="9332765" y="1154619"/>
            <a:ext cx="104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q= 0,3      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3749E428-3B90-429D-85CF-A55DB96FE482}"/>
              </a:ext>
            </a:extLst>
          </p:cNvPr>
          <p:cNvSpPr/>
          <p:nvPr/>
        </p:nvSpPr>
        <p:spPr>
          <a:xfrm>
            <a:off x="10379956" y="587022"/>
            <a:ext cx="273541" cy="17159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E670491-70A1-4487-9CB0-C4EFB09B3CDE}"/>
              </a:ext>
            </a:extLst>
          </p:cNvPr>
          <p:cNvSpPr txBox="1"/>
          <p:nvPr/>
        </p:nvSpPr>
        <p:spPr>
          <a:xfrm>
            <a:off x="10653497" y="1154619"/>
            <a:ext cx="131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Génération </a:t>
            </a:r>
            <a:r>
              <a:rPr lang="fr-FR" b="1" dirty="0"/>
              <a:t>N</a:t>
            </a:r>
          </a:p>
        </p:txBody>
      </p:sp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0923902B-C2F7-4EC0-826D-60B465FCA3BF}"/>
              </a:ext>
            </a:extLst>
          </p:cNvPr>
          <p:cNvSpPr/>
          <p:nvPr/>
        </p:nvSpPr>
        <p:spPr>
          <a:xfrm>
            <a:off x="10443847" y="3753737"/>
            <a:ext cx="215280" cy="23142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5A41A36-4BA2-4895-9A5B-451DD3BE88F6}"/>
              </a:ext>
            </a:extLst>
          </p:cNvPr>
          <p:cNvSpPr txBox="1"/>
          <p:nvPr/>
        </p:nvSpPr>
        <p:spPr>
          <a:xfrm>
            <a:off x="10689545" y="4512519"/>
            <a:ext cx="1502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Génération</a:t>
            </a:r>
          </a:p>
          <a:p>
            <a:r>
              <a:rPr lang="fr-FR" dirty="0"/>
              <a:t> </a:t>
            </a:r>
            <a:r>
              <a:rPr lang="fr-FR" b="1" dirty="0"/>
              <a:t>N+ 1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FE1E8275-BC2B-4DDD-9A44-937A4D8DE9B3}"/>
              </a:ext>
            </a:extLst>
          </p:cNvPr>
          <p:cNvSpPr/>
          <p:nvPr/>
        </p:nvSpPr>
        <p:spPr>
          <a:xfrm rot="8271692">
            <a:off x="4770862" y="2519889"/>
            <a:ext cx="3248490" cy="1147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2FF29A62-0AE1-475E-8574-5206FBF0C9F0}"/>
              </a:ext>
            </a:extLst>
          </p:cNvPr>
          <p:cNvSpPr/>
          <p:nvPr/>
        </p:nvSpPr>
        <p:spPr>
          <a:xfrm rot="3221332">
            <a:off x="2219329" y="2424839"/>
            <a:ext cx="2559601" cy="14590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A79BEA4-CE94-4EFB-95F8-F3790E42B5A2}"/>
              </a:ext>
            </a:extLst>
          </p:cNvPr>
          <p:cNvSpPr txBox="1"/>
          <p:nvPr/>
        </p:nvSpPr>
        <p:spPr>
          <a:xfrm>
            <a:off x="3737085" y="3784718"/>
            <a:ext cx="281513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0,3 x 0,7 = q x p</a:t>
            </a:r>
            <a:endParaRPr lang="fr-FR" sz="3200" baseline="30000" dirty="0"/>
          </a:p>
          <a:p>
            <a:endParaRPr lang="fr-FR" sz="4000" baseline="30000" dirty="0"/>
          </a:p>
          <a:p>
            <a:r>
              <a:rPr lang="fr-FR" sz="4000" baseline="30000" dirty="0"/>
              <a:t>= 0,21 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43DF0298-8B90-42BE-ABDF-5F1A243F6778}"/>
              </a:ext>
            </a:extLst>
          </p:cNvPr>
          <p:cNvSpPr/>
          <p:nvPr/>
        </p:nvSpPr>
        <p:spPr>
          <a:xfrm rot="1157783" flipV="1">
            <a:off x="1239767" y="2486248"/>
            <a:ext cx="6863299" cy="1386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B4217C53-B415-49CE-9492-2E4923F71E9D}"/>
              </a:ext>
            </a:extLst>
          </p:cNvPr>
          <p:cNvSpPr/>
          <p:nvPr/>
        </p:nvSpPr>
        <p:spPr>
          <a:xfrm rot="6064643">
            <a:off x="7677704" y="2510403"/>
            <a:ext cx="2241545" cy="16654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30FA09E-9948-4732-9478-C7332B791203}"/>
              </a:ext>
            </a:extLst>
          </p:cNvPr>
          <p:cNvSpPr txBox="1"/>
          <p:nvPr/>
        </p:nvSpPr>
        <p:spPr>
          <a:xfrm>
            <a:off x="7183144" y="3746087"/>
            <a:ext cx="281513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0,7 x 0,3 = p x q</a:t>
            </a:r>
            <a:endParaRPr lang="fr-FR" sz="3200" baseline="30000" dirty="0"/>
          </a:p>
          <a:p>
            <a:endParaRPr lang="fr-FR" sz="4000" baseline="30000" dirty="0"/>
          </a:p>
          <a:p>
            <a:r>
              <a:rPr lang="fr-FR" sz="4000" baseline="30000" dirty="0"/>
              <a:t>= 0,21 </a:t>
            </a: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D068ECAD-FC88-4925-9407-4C0A5A8F868D}"/>
              </a:ext>
            </a:extLst>
          </p:cNvPr>
          <p:cNvSpPr/>
          <p:nvPr/>
        </p:nvSpPr>
        <p:spPr>
          <a:xfrm rot="5400000">
            <a:off x="6465859" y="1840926"/>
            <a:ext cx="565686" cy="64991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DDA6FC3-C49B-4B33-AEA7-9920B0B974CB}"/>
              </a:ext>
            </a:extLst>
          </p:cNvPr>
          <p:cNvSpPr txBox="1"/>
          <p:nvPr/>
        </p:nvSpPr>
        <p:spPr>
          <a:xfrm>
            <a:off x="4525700" y="5320942"/>
            <a:ext cx="440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pq</a:t>
            </a:r>
            <a:r>
              <a:rPr lang="fr-FR" sz="3200" dirty="0"/>
              <a:t> + </a:t>
            </a:r>
            <a:r>
              <a:rPr lang="fr-FR" sz="3200" dirty="0" err="1"/>
              <a:t>pq</a:t>
            </a:r>
            <a:r>
              <a:rPr lang="fr-FR" sz="3200" dirty="0"/>
              <a:t> = 2pq = 0,42</a:t>
            </a:r>
          </a:p>
          <a:p>
            <a:r>
              <a:rPr lang="fr-FR" sz="3200" dirty="0"/>
              <a:t> </a:t>
            </a:r>
            <a:r>
              <a:rPr lang="fr-FR" sz="3600" b="1" baseline="30000" dirty="0"/>
              <a:t>Fréquence du génotype (R//B)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0DC3DE05-0DAC-41DD-82A8-977DF7BF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5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0" grpId="0"/>
      <p:bldP spid="25" grpId="0" animBg="1"/>
      <p:bldP spid="28" grpId="0" animBg="1"/>
      <p:bldP spid="31" grpId="0"/>
      <p:bldP spid="2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2863E1E-1A6F-4B21-8EB8-0B90D2D0A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9" y="625390"/>
            <a:ext cx="11254508" cy="339531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F39CEB7-D23C-48D2-8DFA-A0521F5E8B80}"/>
              </a:ext>
            </a:extLst>
          </p:cNvPr>
          <p:cNvSpPr txBox="1"/>
          <p:nvPr/>
        </p:nvSpPr>
        <p:spPr>
          <a:xfrm>
            <a:off x="135981" y="22528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Génération N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284A05CE-C910-4CF7-B87C-3E131B523D64}"/>
              </a:ext>
            </a:extLst>
          </p:cNvPr>
          <p:cNvSpPr/>
          <p:nvPr/>
        </p:nvSpPr>
        <p:spPr>
          <a:xfrm>
            <a:off x="5220182" y="3923818"/>
            <a:ext cx="578734" cy="613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6C8EF5-0507-4AE1-9D0B-AF4634B6FC3A}"/>
              </a:ext>
            </a:extLst>
          </p:cNvPr>
          <p:cNvSpPr txBox="1"/>
          <p:nvPr/>
        </p:nvSpPr>
        <p:spPr>
          <a:xfrm>
            <a:off x="369448" y="4953965"/>
            <a:ext cx="11254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Génération N+1    </a:t>
            </a:r>
            <a:r>
              <a:rPr lang="fr-FR" b="1" dirty="0"/>
              <a:t>fréquence (R//R) = 0,49               (R//B) = 0,42                               (B//B) = 0,09 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2D412540-E95E-464A-8008-2DCC977B3A0F}"/>
              </a:ext>
            </a:extLst>
          </p:cNvPr>
          <p:cNvSpPr/>
          <p:nvPr/>
        </p:nvSpPr>
        <p:spPr>
          <a:xfrm>
            <a:off x="5339644" y="5475111"/>
            <a:ext cx="459272" cy="400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FFFF1C-8FB8-41BA-AE44-FD4C2AC18598}"/>
              </a:ext>
            </a:extLst>
          </p:cNvPr>
          <p:cNvSpPr txBox="1"/>
          <p:nvPr/>
        </p:nvSpPr>
        <p:spPr>
          <a:xfrm>
            <a:off x="824088" y="5964173"/>
            <a:ext cx="808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Structure génétique de la génération N + 1 identique à la génération précédente =&gt; équilibre dit de Hardy-Weinberg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AF15A18-614E-49D2-A316-5375D1F1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68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C9B9B9B9-8D8E-45C0-ABE5-1B89AC973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95992"/>
              </p:ext>
            </p:extLst>
          </p:nvPr>
        </p:nvGraphicFramePr>
        <p:xfrm>
          <a:off x="225778" y="719665"/>
          <a:ext cx="11751732" cy="3615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244">
                  <a:extLst>
                    <a:ext uri="{9D8B030D-6E8A-4147-A177-3AD203B41FA5}">
                      <a16:colId xmlns:a16="http://schemas.microsoft.com/office/drawing/2014/main" val="3351928781"/>
                    </a:ext>
                  </a:extLst>
                </a:gridCol>
                <a:gridCol w="3917244">
                  <a:extLst>
                    <a:ext uri="{9D8B030D-6E8A-4147-A177-3AD203B41FA5}">
                      <a16:colId xmlns:a16="http://schemas.microsoft.com/office/drawing/2014/main" val="1304599344"/>
                    </a:ext>
                  </a:extLst>
                </a:gridCol>
                <a:gridCol w="3917244">
                  <a:extLst>
                    <a:ext uri="{9D8B030D-6E8A-4147-A177-3AD203B41FA5}">
                      <a16:colId xmlns:a16="http://schemas.microsoft.com/office/drawing/2014/main" val="1662411923"/>
                    </a:ext>
                  </a:extLst>
                </a:gridCol>
              </a:tblGrid>
              <a:tr h="1199249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                         Gamète femelle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Gamète mâle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 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(R/)        p = 0,7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 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(B/)        q  = 0,3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909835"/>
                  </a:ext>
                </a:extLst>
              </a:tr>
              <a:tr h="1096845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(R/)        p = 0,7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  (R//R)  </a:t>
                      </a:r>
                    </a:p>
                    <a:p>
                      <a:pPr algn="ctr"/>
                      <a:r>
                        <a:rPr lang="fr-FR" sz="2000" b="1" dirty="0"/>
                        <a:t>p</a:t>
                      </a:r>
                      <a:r>
                        <a:rPr lang="fr-FR" sz="2000" b="1" baseline="30000" dirty="0"/>
                        <a:t>2</a:t>
                      </a:r>
                      <a:r>
                        <a:rPr lang="fr-FR" sz="2000" b="1" dirty="0"/>
                        <a:t> = 0,49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(R//B)</a:t>
                      </a:r>
                    </a:p>
                    <a:p>
                      <a:pPr algn="ctr"/>
                      <a:r>
                        <a:rPr lang="fr-FR" sz="2000" b="1" dirty="0"/>
                        <a:t>p x q = 0,21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70391"/>
                  </a:ext>
                </a:extLst>
              </a:tr>
              <a:tr h="1319174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(B/)        q  = 0,3 </a:t>
                      </a:r>
                      <a:endParaRPr lang="fr-FR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(R//B)</a:t>
                      </a:r>
                    </a:p>
                    <a:p>
                      <a:pPr algn="ctr"/>
                      <a:r>
                        <a:rPr lang="fr-FR" sz="2000" b="1" dirty="0"/>
                        <a:t>p x q = 0,21</a:t>
                      </a:r>
                    </a:p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 (B//B)  </a:t>
                      </a:r>
                    </a:p>
                    <a:p>
                      <a:pPr algn="ctr"/>
                      <a:r>
                        <a:rPr lang="fr-FR" sz="1800" b="1" baseline="0" dirty="0"/>
                        <a:t>q</a:t>
                      </a:r>
                      <a:r>
                        <a:rPr lang="fr-FR" sz="1800" b="1" baseline="30000" dirty="0"/>
                        <a:t>2</a:t>
                      </a:r>
                      <a:r>
                        <a:rPr lang="fr-FR" sz="1800" b="1" dirty="0"/>
                        <a:t> = 0,09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487761"/>
                  </a:ext>
                </a:extLst>
              </a:tr>
            </a:tbl>
          </a:graphicData>
        </a:graphic>
      </p:graphicFrame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3E606DD-0546-4436-8962-90FF6723D2F6}"/>
              </a:ext>
            </a:extLst>
          </p:cNvPr>
          <p:cNvCxnSpPr>
            <a:cxnSpLocks/>
          </p:cNvCxnSpPr>
          <p:nvPr/>
        </p:nvCxnSpPr>
        <p:spPr>
          <a:xfrm>
            <a:off x="225778" y="719665"/>
            <a:ext cx="3905955" cy="1199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616F1B44-4D57-419C-9FA0-210B73D325C7}"/>
              </a:ext>
            </a:extLst>
          </p:cNvPr>
          <p:cNvSpPr txBox="1"/>
          <p:nvPr/>
        </p:nvSpPr>
        <p:spPr>
          <a:xfrm>
            <a:off x="1269357" y="4468971"/>
            <a:ext cx="9653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 modèle de Hardy-Weinberg permet ainsi de calculer les fréquences des génotypes à la génération suivante avec :  p</a:t>
            </a:r>
            <a:r>
              <a:rPr lang="fr-FR" b="1" baseline="30000" dirty="0"/>
              <a:t>2</a:t>
            </a:r>
            <a:r>
              <a:rPr lang="fr-FR" b="1" dirty="0"/>
              <a:t> + 2pq + q</a:t>
            </a:r>
            <a:r>
              <a:rPr lang="fr-FR" b="1" baseline="30000" dirty="0"/>
              <a:t>2</a:t>
            </a:r>
            <a:r>
              <a:rPr lang="fr-FR" b="1" dirty="0"/>
              <a:t> = (</a:t>
            </a:r>
            <a:r>
              <a:rPr lang="fr-FR" b="1" dirty="0" err="1"/>
              <a:t>p+q</a:t>
            </a:r>
            <a:r>
              <a:rPr lang="fr-FR" b="1" dirty="0"/>
              <a:t>)</a:t>
            </a:r>
            <a:r>
              <a:rPr lang="fr-FR" b="1" baseline="30000" dirty="0"/>
              <a:t>2</a:t>
            </a:r>
            <a:r>
              <a:rPr lang="fr-FR" b="1" dirty="0"/>
              <a:t> = 1  Structure génétique de Hardy-Weinberg</a:t>
            </a:r>
            <a:endParaRPr lang="fr-FR" dirty="0"/>
          </a:p>
          <a:p>
            <a:r>
              <a:rPr lang="fr-FR" b="1" dirty="0"/>
              <a:t>Dans une population suffisamment grande, la fréquence des allèles et celle des génotypes ne varient pas d’une génération à une autre. </a:t>
            </a:r>
            <a:endParaRPr lang="fr-FR" dirty="0"/>
          </a:p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146857-F4A2-426F-875F-9A807032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4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BE4118-F28E-4247-B9B8-F0B5A309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18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1545EB-3A7D-4338-BDFA-665E6A08F6F6}"/>
              </a:ext>
            </a:extLst>
          </p:cNvPr>
          <p:cNvSpPr txBox="1"/>
          <p:nvPr/>
        </p:nvSpPr>
        <p:spPr>
          <a:xfrm>
            <a:off x="349956" y="203200"/>
            <a:ext cx="1091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</a:rPr>
              <a:t>Comment  tester la structure génétique d’une population?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D0736D-9BE2-45F5-8625-E2893C35A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6" y="738903"/>
            <a:ext cx="8100131" cy="59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59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BE4118-F28E-4247-B9B8-F0B5A309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D0736D-9BE2-45F5-8625-E2893C35A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93"/>
          <a:stretch/>
        </p:blipFill>
        <p:spPr>
          <a:xfrm>
            <a:off x="231069" y="778934"/>
            <a:ext cx="8100131" cy="153793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BE0B4C-40D9-47B8-8600-24FA8F407810}"/>
              </a:ext>
            </a:extLst>
          </p:cNvPr>
          <p:cNvSpPr txBox="1"/>
          <p:nvPr/>
        </p:nvSpPr>
        <p:spPr>
          <a:xfrm>
            <a:off x="395111" y="270933"/>
            <a:ext cx="653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Echantillon de 1482 habitants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1C29F8-08D8-4639-A3D1-830A70ED66BD}"/>
              </a:ext>
            </a:extLst>
          </p:cNvPr>
          <p:cNvSpPr txBox="1"/>
          <p:nvPr/>
        </p:nvSpPr>
        <p:spPr>
          <a:xfrm>
            <a:off x="395111" y="2686756"/>
            <a:ext cx="1123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Méthodes pour tester si une population suit la structure génétique de Hardy-Weinberg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197468-0706-4E60-A6F3-573409B927D9}"/>
              </a:ext>
            </a:extLst>
          </p:cNvPr>
          <p:cNvSpPr txBox="1"/>
          <p:nvPr/>
        </p:nvSpPr>
        <p:spPr>
          <a:xfrm>
            <a:off x="231069" y="3244334"/>
            <a:ext cx="1086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1°) Partir des effectifs de chaque génotype dans l’échantillon d’effectif N = 1482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C03A4A-DF45-4EC5-9F33-CF8578936208}"/>
              </a:ext>
            </a:extLst>
          </p:cNvPr>
          <p:cNvSpPr txBox="1"/>
          <p:nvPr/>
        </p:nvSpPr>
        <p:spPr>
          <a:xfrm>
            <a:off x="395111" y="4097867"/>
            <a:ext cx="5576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Fréquence du génotype (M//M) :</a:t>
            </a:r>
          </a:p>
          <a:p>
            <a:endParaRPr lang="fr-FR" dirty="0"/>
          </a:p>
          <a:p>
            <a:r>
              <a:rPr lang="fr-FR" dirty="0"/>
              <a:t>Fréquence du génotype (M//N): </a:t>
            </a:r>
          </a:p>
          <a:p>
            <a:endParaRPr lang="fr-FR" dirty="0"/>
          </a:p>
          <a:p>
            <a:r>
              <a:rPr lang="fr-FR" dirty="0"/>
              <a:t>Fréquence du génotype (N//N): </a:t>
            </a:r>
          </a:p>
        </p:txBody>
      </p:sp>
    </p:spTree>
    <p:extLst>
      <p:ext uri="{BB962C8B-B14F-4D97-AF65-F5344CB8AC3E}">
        <p14:creationId xmlns:p14="http://schemas.microsoft.com/office/powerpoint/2010/main" val="385578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2A0306-7BB2-4CA7-9F42-0A7E5B166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" y="161925"/>
            <a:ext cx="6976710" cy="65341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214D3B-5C59-4859-9A9A-D5A837725DAE}"/>
              </a:ext>
            </a:extLst>
          </p:cNvPr>
          <p:cNvSpPr txBox="1"/>
          <p:nvPr/>
        </p:nvSpPr>
        <p:spPr>
          <a:xfrm>
            <a:off x="7371644" y="575733"/>
            <a:ext cx="34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Livre p.74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F0E886-8209-4CF7-A0A5-957D6F73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807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BE4118-F28E-4247-B9B8-F0B5A309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20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D0736D-9BE2-45F5-8625-E2893C35A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93"/>
          <a:stretch/>
        </p:blipFill>
        <p:spPr>
          <a:xfrm>
            <a:off x="231069" y="778934"/>
            <a:ext cx="8100131" cy="153793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BE0B4C-40D9-47B8-8600-24FA8F407810}"/>
              </a:ext>
            </a:extLst>
          </p:cNvPr>
          <p:cNvSpPr txBox="1"/>
          <p:nvPr/>
        </p:nvSpPr>
        <p:spPr>
          <a:xfrm>
            <a:off x="395111" y="270933"/>
            <a:ext cx="653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Echantillon de 1482 habitants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1C29F8-08D8-4639-A3D1-830A70ED66BD}"/>
              </a:ext>
            </a:extLst>
          </p:cNvPr>
          <p:cNvSpPr txBox="1"/>
          <p:nvPr/>
        </p:nvSpPr>
        <p:spPr>
          <a:xfrm>
            <a:off x="395111" y="2686756"/>
            <a:ext cx="1123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Méthodes pour tester si une population suit la structure génétique de Hardy-Weinberg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197468-0706-4E60-A6F3-573409B927D9}"/>
              </a:ext>
            </a:extLst>
          </p:cNvPr>
          <p:cNvSpPr txBox="1"/>
          <p:nvPr/>
        </p:nvSpPr>
        <p:spPr>
          <a:xfrm>
            <a:off x="231069" y="3225921"/>
            <a:ext cx="1086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1°) Partir des effectifs de chaque génotype dans l’échantillon d’effectif N = 1482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C03A4A-DF45-4EC5-9F33-CF8578936208}"/>
              </a:ext>
            </a:extLst>
          </p:cNvPr>
          <p:cNvSpPr txBox="1"/>
          <p:nvPr/>
        </p:nvSpPr>
        <p:spPr>
          <a:xfrm>
            <a:off x="395111" y="4097867"/>
            <a:ext cx="5576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Fréquence du génotype (M//M) : 406 /1482 = 0,274</a:t>
            </a:r>
          </a:p>
          <a:p>
            <a:endParaRPr lang="fr-FR" dirty="0"/>
          </a:p>
          <a:p>
            <a:r>
              <a:rPr lang="fr-FR" dirty="0"/>
              <a:t>Fréquence du génotype (M//N): 744/1482 = 0,502</a:t>
            </a:r>
          </a:p>
          <a:p>
            <a:endParaRPr lang="fr-FR" dirty="0"/>
          </a:p>
          <a:p>
            <a:r>
              <a:rPr lang="fr-FR" dirty="0"/>
              <a:t>Fréquence du génotype (N//N):  332/ 1482 =0,224</a:t>
            </a:r>
          </a:p>
        </p:txBody>
      </p:sp>
    </p:spTree>
    <p:extLst>
      <p:ext uri="{BB962C8B-B14F-4D97-AF65-F5344CB8AC3E}">
        <p14:creationId xmlns:p14="http://schemas.microsoft.com/office/powerpoint/2010/main" val="277987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BE4118-F28E-4247-B9B8-F0B5A309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21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D0736D-9BE2-45F5-8625-E2893C35A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93"/>
          <a:stretch/>
        </p:blipFill>
        <p:spPr>
          <a:xfrm>
            <a:off x="231069" y="778934"/>
            <a:ext cx="8100131" cy="153793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BE0B4C-40D9-47B8-8600-24FA8F407810}"/>
              </a:ext>
            </a:extLst>
          </p:cNvPr>
          <p:cNvSpPr txBox="1"/>
          <p:nvPr/>
        </p:nvSpPr>
        <p:spPr>
          <a:xfrm>
            <a:off x="395111" y="270933"/>
            <a:ext cx="653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Echantillon de 1482 habitants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197468-0706-4E60-A6F3-573409B927D9}"/>
              </a:ext>
            </a:extLst>
          </p:cNvPr>
          <p:cNvSpPr txBox="1"/>
          <p:nvPr/>
        </p:nvSpPr>
        <p:spPr>
          <a:xfrm>
            <a:off x="231069" y="3225921"/>
            <a:ext cx="1086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2°) Calculer la fréquence de chaque allèle dans l’échantillon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C03A4A-DF45-4EC5-9F33-CF8578936208}"/>
              </a:ext>
            </a:extLst>
          </p:cNvPr>
          <p:cNvSpPr txBox="1"/>
          <p:nvPr/>
        </p:nvSpPr>
        <p:spPr>
          <a:xfrm>
            <a:off x="519289" y="3750652"/>
            <a:ext cx="667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Fréquence de l’allèle M </a:t>
            </a:r>
            <a:r>
              <a:rPr lang="fr-FR" b="1" dirty="0" err="1"/>
              <a:t>f</a:t>
            </a:r>
            <a:r>
              <a:rPr lang="fr-FR" b="1" baseline="-25000" dirty="0" err="1"/>
              <a:t>M</a:t>
            </a:r>
            <a:r>
              <a:rPr lang="fr-FR" b="1" baseline="-25000" dirty="0"/>
              <a:t> </a:t>
            </a:r>
            <a:r>
              <a:rPr lang="fr-FR" b="1" dirty="0"/>
              <a:t>= p =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89E678-BC42-48C2-8DFB-0BCA93BB23C9}"/>
              </a:ext>
            </a:extLst>
          </p:cNvPr>
          <p:cNvSpPr txBox="1"/>
          <p:nvPr/>
        </p:nvSpPr>
        <p:spPr>
          <a:xfrm>
            <a:off x="541867" y="2460978"/>
            <a:ext cx="810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Fréquence des génotypes:       0,274                         0,502                     0,224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4FCBCA-1462-456D-9D36-71857454953F}"/>
              </a:ext>
            </a:extLst>
          </p:cNvPr>
          <p:cNvSpPr txBox="1"/>
          <p:nvPr/>
        </p:nvSpPr>
        <p:spPr>
          <a:xfrm>
            <a:off x="519288" y="4772296"/>
            <a:ext cx="1086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Fréquence de l’allèle N </a:t>
            </a:r>
            <a:r>
              <a:rPr lang="fr-FR" b="1" dirty="0" err="1"/>
              <a:t>f</a:t>
            </a:r>
            <a:r>
              <a:rPr lang="fr-FR" b="1" baseline="-25000" dirty="0" err="1"/>
              <a:t>N</a:t>
            </a:r>
            <a:r>
              <a:rPr lang="fr-FR" b="1" baseline="-25000" dirty="0"/>
              <a:t> </a:t>
            </a:r>
            <a:r>
              <a:rPr lang="fr-FR" b="1" dirty="0"/>
              <a:t>= q  =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9524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BE4118-F28E-4247-B9B8-F0B5A309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22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D0736D-9BE2-45F5-8625-E2893C35A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93"/>
          <a:stretch/>
        </p:blipFill>
        <p:spPr>
          <a:xfrm>
            <a:off x="231069" y="778934"/>
            <a:ext cx="8100131" cy="153793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BE0B4C-40D9-47B8-8600-24FA8F407810}"/>
              </a:ext>
            </a:extLst>
          </p:cNvPr>
          <p:cNvSpPr txBox="1"/>
          <p:nvPr/>
        </p:nvSpPr>
        <p:spPr>
          <a:xfrm>
            <a:off x="395111" y="270933"/>
            <a:ext cx="653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Echantillon de 1482 habitants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197468-0706-4E60-A6F3-573409B927D9}"/>
              </a:ext>
            </a:extLst>
          </p:cNvPr>
          <p:cNvSpPr txBox="1"/>
          <p:nvPr/>
        </p:nvSpPr>
        <p:spPr>
          <a:xfrm>
            <a:off x="231069" y="3225921"/>
            <a:ext cx="1086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2°) Calculer la fréquence de chaque allèle dans l’échantillon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C03A4A-DF45-4EC5-9F33-CF8578936208}"/>
              </a:ext>
            </a:extLst>
          </p:cNvPr>
          <p:cNvSpPr txBox="1"/>
          <p:nvPr/>
        </p:nvSpPr>
        <p:spPr>
          <a:xfrm>
            <a:off x="519289" y="3750652"/>
            <a:ext cx="667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Fréquence de l’allèle M </a:t>
            </a:r>
            <a:r>
              <a:rPr lang="fr-FR" b="1" dirty="0" err="1"/>
              <a:t>f</a:t>
            </a:r>
            <a:r>
              <a:rPr lang="fr-FR" b="1" baseline="-25000" dirty="0" err="1"/>
              <a:t>M</a:t>
            </a:r>
            <a:r>
              <a:rPr lang="fr-FR" b="1" baseline="-25000" dirty="0"/>
              <a:t> </a:t>
            </a:r>
            <a:r>
              <a:rPr lang="fr-FR" b="1" dirty="0"/>
              <a:t>= p = [ (2 x 406) + 744] / 2 x 1482 = 0,525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89E678-BC42-48C2-8DFB-0BCA93BB23C9}"/>
              </a:ext>
            </a:extLst>
          </p:cNvPr>
          <p:cNvSpPr txBox="1"/>
          <p:nvPr/>
        </p:nvSpPr>
        <p:spPr>
          <a:xfrm>
            <a:off x="541867" y="2460978"/>
            <a:ext cx="810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Fréquence des génotypes:       0,274                         0,502                     0,224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4FCBCA-1462-456D-9D36-71857454953F}"/>
              </a:ext>
            </a:extLst>
          </p:cNvPr>
          <p:cNvSpPr txBox="1"/>
          <p:nvPr/>
        </p:nvSpPr>
        <p:spPr>
          <a:xfrm>
            <a:off x="485422" y="4521604"/>
            <a:ext cx="1086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Fréquence de l’allèle N </a:t>
            </a:r>
            <a:r>
              <a:rPr lang="fr-FR" b="1" dirty="0" err="1"/>
              <a:t>f</a:t>
            </a:r>
            <a:r>
              <a:rPr lang="fr-FR" b="1" baseline="-25000" dirty="0" err="1"/>
              <a:t>N</a:t>
            </a:r>
            <a:r>
              <a:rPr lang="fr-FR" b="1" baseline="-25000" dirty="0"/>
              <a:t> </a:t>
            </a:r>
            <a:r>
              <a:rPr lang="fr-FR" b="1" dirty="0"/>
              <a:t>= q = [(2x332) + 744]/2 x 1482 = 0,475  =&gt; on retrouve bien  1 – p = 0,475 avec p + q = 1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055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BE4118-F28E-4247-B9B8-F0B5A309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23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D0736D-9BE2-45F5-8625-E2893C35A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93"/>
          <a:stretch/>
        </p:blipFill>
        <p:spPr>
          <a:xfrm>
            <a:off x="231069" y="778934"/>
            <a:ext cx="8100131" cy="153793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BE0B4C-40D9-47B8-8600-24FA8F407810}"/>
              </a:ext>
            </a:extLst>
          </p:cNvPr>
          <p:cNvSpPr txBox="1"/>
          <p:nvPr/>
        </p:nvSpPr>
        <p:spPr>
          <a:xfrm>
            <a:off x="395111" y="270933"/>
            <a:ext cx="653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Echantillon de 1482 habitants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197468-0706-4E60-A6F3-573409B927D9}"/>
              </a:ext>
            </a:extLst>
          </p:cNvPr>
          <p:cNvSpPr txBox="1"/>
          <p:nvPr/>
        </p:nvSpPr>
        <p:spPr>
          <a:xfrm>
            <a:off x="231069" y="3225921"/>
            <a:ext cx="1086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3°) Calculer les effectifs attendus sous l’hypothèse de Hardy Weinberg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C03A4A-DF45-4EC5-9F33-CF8578936208}"/>
              </a:ext>
            </a:extLst>
          </p:cNvPr>
          <p:cNvSpPr txBox="1"/>
          <p:nvPr/>
        </p:nvSpPr>
        <p:spPr>
          <a:xfrm>
            <a:off x="519289" y="3750652"/>
            <a:ext cx="6671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Effectif attendu avec le génotype (M//M) =</a:t>
            </a:r>
          </a:p>
          <a:p>
            <a:endParaRPr lang="fr-FR" b="1" dirty="0"/>
          </a:p>
          <a:p>
            <a:r>
              <a:rPr lang="fr-FR" b="1" dirty="0"/>
              <a:t>Effectif attendu avec le génotype (M//N) =</a:t>
            </a:r>
          </a:p>
          <a:p>
            <a:endParaRPr lang="fr-FR" b="1" dirty="0"/>
          </a:p>
          <a:p>
            <a:r>
              <a:rPr lang="fr-FR" b="1" dirty="0"/>
              <a:t>Effectif attendu avec le génotype (N//N) =</a:t>
            </a: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89E678-BC42-48C2-8DFB-0BCA93BB23C9}"/>
              </a:ext>
            </a:extLst>
          </p:cNvPr>
          <p:cNvSpPr txBox="1"/>
          <p:nvPr/>
        </p:nvSpPr>
        <p:spPr>
          <a:xfrm>
            <a:off x="541867" y="2460978"/>
            <a:ext cx="810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Fréquence des génotypes:       0,274                         0,502                     0,224</a:t>
            </a:r>
          </a:p>
        </p:txBody>
      </p:sp>
    </p:spTree>
    <p:extLst>
      <p:ext uri="{BB962C8B-B14F-4D97-AF65-F5344CB8AC3E}">
        <p14:creationId xmlns:p14="http://schemas.microsoft.com/office/powerpoint/2010/main" val="3247519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BE4118-F28E-4247-B9B8-F0B5A309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24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D0736D-9BE2-45F5-8625-E2893C35A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93"/>
          <a:stretch/>
        </p:blipFill>
        <p:spPr>
          <a:xfrm>
            <a:off x="231069" y="778934"/>
            <a:ext cx="8100131" cy="153793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BE0B4C-40D9-47B8-8600-24FA8F407810}"/>
              </a:ext>
            </a:extLst>
          </p:cNvPr>
          <p:cNvSpPr txBox="1"/>
          <p:nvPr/>
        </p:nvSpPr>
        <p:spPr>
          <a:xfrm>
            <a:off x="395111" y="270933"/>
            <a:ext cx="653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Echantillon de 1482 habitants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197468-0706-4E60-A6F3-573409B927D9}"/>
              </a:ext>
            </a:extLst>
          </p:cNvPr>
          <p:cNvSpPr txBox="1"/>
          <p:nvPr/>
        </p:nvSpPr>
        <p:spPr>
          <a:xfrm>
            <a:off x="231069" y="3225921"/>
            <a:ext cx="1086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3°) Calculer les effectifs attendus sous l’hypothèse de Hardy Weinberg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C03A4A-DF45-4EC5-9F33-CF8578936208}"/>
              </a:ext>
            </a:extLst>
          </p:cNvPr>
          <p:cNvSpPr txBox="1"/>
          <p:nvPr/>
        </p:nvSpPr>
        <p:spPr>
          <a:xfrm>
            <a:off x="409222" y="3748391"/>
            <a:ext cx="957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Effectif attendu avec le génotype (M//M) =  p</a:t>
            </a:r>
            <a:r>
              <a:rPr lang="fr-FR" b="1" baseline="30000" dirty="0"/>
              <a:t>2</a:t>
            </a:r>
            <a:r>
              <a:rPr lang="fr-FR" b="1" dirty="0"/>
              <a:t> x 1482  =  0,525</a:t>
            </a:r>
            <a:r>
              <a:rPr lang="fr-FR" b="1" baseline="30000" dirty="0"/>
              <a:t>2</a:t>
            </a:r>
            <a:r>
              <a:rPr lang="fr-FR" b="1" dirty="0"/>
              <a:t> x 1482 = 408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89E678-BC42-48C2-8DFB-0BCA93BB23C9}"/>
              </a:ext>
            </a:extLst>
          </p:cNvPr>
          <p:cNvSpPr txBox="1"/>
          <p:nvPr/>
        </p:nvSpPr>
        <p:spPr>
          <a:xfrm>
            <a:off x="541867" y="2217396"/>
            <a:ext cx="810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Fréquence des génotypes:       0,274                         0,502                     0,224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2CBC4F-8E3A-46B0-AF91-4D839B88ED2F}"/>
              </a:ext>
            </a:extLst>
          </p:cNvPr>
          <p:cNvSpPr txBox="1"/>
          <p:nvPr/>
        </p:nvSpPr>
        <p:spPr>
          <a:xfrm>
            <a:off x="409222" y="4344859"/>
            <a:ext cx="667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Effectif attendu avec le génotype (M//N) =  2 p q x 1482 =  739 </a:t>
            </a:r>
          </a:p>
          <a:p>
            <a:endParaRPr lang="fr-FR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F50567-0859-48A9-AAF7-9466C32AC35C}"/>
              </a:ext>
            </a:extLst>
          </p:cNvPr>
          <p:cNvSpPr txBox="1"/>
          <p:nvPr/>
        </p:nvSpPr>
        <p:spPr>
          <a:xfrm>
            <a:off x="409222" y="4991190"/>
            <a:ext cx="6671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Effectif attendu avec le génotype (N//N) =  q</a:t>
            </a:r>
            <a:r>
              <a:rPr lang="fr-FR" b="1" baseline="30000" dirty="0"/>
              <a:t>2</a:t>
            </a:r>
            <a:r>
              <a:rPr lang="fr-FR" b="1" dirty="0"/>
              <a:t>  x 1482 =  334</a:t>
            </a: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142ABEB-AC33-477C-B7B9-3E3293605955}"/>
              </a:ext>
            </a:extLst>
          </p:cNvPr>
          <p:cNvSpPr txBox="1"/>
          <p:nvPr/>
        </p:nvSpPr>
        <p:spPr>
          <a:xfrm>
            <a:off x="519288" y="2586728"/>
            <a:ext cx="810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Fréquence des allèle :       </a:t>
            </a:r>
            <a:r>
              <a:rPr lang="fr-FR" dirty="0" err="1"/>
              <a:t>p</a:t>
            </a:r>
            <a:r>
              <a:rPr lang="fr-FR" baseline="-25000" dirty="0" err="1"/>
              <a:t>M</a:t>
            </a:r>
            <a:r>
              <a:rPr lang="fr-FR" dirty="0"/>
              <a:t> = 0,525       </a:t>
            </a:r>
            <a:r>
              <a:rPr lang="fr-FR" dirty="0" err="1"/>
              <a:t>q</a:t>
            </a:r>
            <a:r>
              <a:rPr lang="fr-FR" baseline="-25000" dirty="0" err="1"/>
              <a:t>N</a:t>
            </a:r>
            <a:r>
              <a:rPr lang="fr-FR" dirty="0"/>
              <a:t> = 0,475</a:t>
            </a:r>
          </a:p>
        </p:txBody>
      </p:sp>
    </p:spTree>
    <p:extLst>
      <p:ext uri="{BB962C8B-B14F-4D97-AF65-F5344CB8AC3E}">
        <p14:creationId xmlns:p14="http://schemas.microsoft.com/office/powerpoint/2010/main" val="34207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BE4118-F28E-4247-B9B8-F0B5A309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25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D0736D-9BE2-45F5-8625-E2893C35A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93"/>
          <a:stretch/>
        </p:blipFill>
        <p:spPr>
          <a:xfrm>
            <a:off x="231069" y="778934"/>
            <a:ext cx="8100131" cy="15379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197468-0706-4E60-A6F3-573409B927D9}"/>
              </a:ext>
            </a:extLst>
          </p:cNvPr>
          <p:cNvSpPr txBox="1"/>
          <p:nvPr/>
        </p:nvSpPr>
        <p:spPr>
          <a:xfrm>
            <a:off x="231069" y="265511"/>
            <a:ext cx="1086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3°) Calculer les effectifs attendus sous l’hypothèse de Hardy Weinberg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C03A4A-DF45-4EC5-9F33-CF8578936208}"/>
              </a:ext>
            </a:extLst>
          </p:cNvPr>
          <p:cNvSpPr txBox="1"/>
          <p:nvPr/>
        </p:nvSpPr>
        <p:spPr>
          <a:xfrm>
            <a:off x="129469" y="2640033"/>
            <a:ext cx="957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Effectif attendu avec le génotype (M//M) =  408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2CBC4F-8E3A-46B0-AF91-4D839B88ED2F}"/>
              </a:ext>
            </a:extLst>
          </p:cNvPr>
          <p:cNvSpPr txBox="1"/>
          <p:nvPr/>
        </p:nvSpPr>
        <p:spPr>
          <a:xfrm>
            <a:off x="1151466" y="3429000"/>
            <a:ext cx="667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Effectif attendu avec le génotype (M//N) =   739 </a:t>
            </a:r>
          </a:p>
          <a:p>
            <a:endParaRPr lang="fr-FR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F50567-0859-48A9-AAF7-9466C32AC35C}"/>
              </a:ext>
            </a:extLst>
          </p:cNvPr>
          <p:cNvSpPr txBox="1"/>
          <p:nvPr/>
        </p:nvSpPr>
        <p:spPr>
          <a:xfrm>
            <a:off x="3459691" y="4075331"/>
            <a:ext cx="6671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Effectif attendu avec le génotype (N//N) =  334</a:t>
            </a: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9" name="Flèche : haut 8">
            <a:extLst>
              <a:ext uri="{FF2B5EF4-FFF2-40B4-BE49-F238E27FC236}">
                <a16:creationId xmlns:a16="http://schemas.microsoft.com/office/drawing/2014/main" id="{BD92463C-7C87-408C-816B-6EDD92E24D42}"/>
              </a:ext>
            </a:extLst>
          </p:cNvPr>
          <p:cNvSpPr/>
          <p:nvPr/>
        </p:nvSpPr>
        <p:spPr>
          <a:xfrm rot="19393040">
            <a:off x="4041422" y="1993702"/>
            <a:ext cx="445910" cy="6463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C28A6BA2-0DC7-49F8-9784-E71C79308438}"/>
              </a:ext>
            </a:extLst>
          </p:cNvPr>
          <p:cNvSpPr/>
          <p:nvPr/>
        </p:nvSpPr>
        <p:spPr>
          <a:xfrm>
            <a:off x="5565422" y="2065867"/>
            <a:ext cx="406400" cy="13631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2D099650-58B5-47C3-8D95-648EE174C22E}"/>
              </a:ext>
            </a:extLst>
          </p:cNvPr>
          <p:cNvSpPr/>
          <p:nvPr/>
        </p:nvSpPr>
        <p:spPr>
          <a:xfrm>
            <a:off x="7247467" y="2065867"/>
            <a:ext cx="406400" cy="18668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719788-BD4E-46EA-9902-83D9270B04B8}"/>
              </a:ext>
            </a:extLst>
          </p:cNvPr>
          <p:cNvSpPr txBox="1"/>
          <p:nvPr/>
        </p:nvSpPr>
        <p:spPr>
          <a:xfrm>
            <a:off x="440267" y="4998661"/>
            <a:ext cx="10659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Calibri" panose="020F0502020204030204" pitchFamily="34" charset="0"/>
              </a:rPr>
              <a:t>Il n’y a pas de différence significative entre les effectifs théoriques et les effectifs observés, la population a une structure génétique en accord avec la loi de Hardy-Weinberg.</a:t>
            </a:r>
          </a:p>
          <a:p>
            <a:pPr algn="l"/>
            <a:r>
              <a:rPr lang="fr-FR" sz="1800" b="1" i="0" u="none" strike="noStrike" baseline="0" dirty="0">
                <a:latin typeface="Calibri" panose="020F0502020204030204" pitchFamily="34" charset="0"/>
              </a:rPr>
              <a:t> On ne peut cependant pas déterminer si les fréquences alléliques sont stables à la seule vue de ces données.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8049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E2531E-4F31-436D-A02E-E7B36413C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3" y="709258"/>
            <a:ext cx="4896380" cy="58007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04A241-FE2E-4946-AA72-58B1E5544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02" y="518758"/>
            <a:ext cx="4191000" cy="59912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581C66-7B74-440D-B0E7-BD3F5A0D6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21" y="1023584"/>
            <a:ext cx="4238625" cy="51720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2042093-E6D9-4BD5-911E-F935C3F93CA7}"/>
              </a:ext>
            </a:extLst>
          </p:cNvPr>
          <p:cNvSpPr txBox="1"/>
          <p:nvPr/>
        </p:nvSpPr>
        <p:spPr>
          <a:xfrm>
            <a:off x="688621" y="180622"/>
            <a:ext cx="818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référentiel de cours: prendre connaissance des notions avant le cours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ABE27C-E41B-42A9-89F6-4BECEEE3D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1366482"/>
            <a:ext cx="5514975" cy="4486275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435BFB9-BD1C-43AD-B245-EF1BEE1B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76F901C-C2D9-42DC-909C-182541CB43F1}"/>
              </a:ext>
            </a:extLst>
          </p:cNvPr>
          <p:cNvSpPr txBox="1"/>
          <p:nvPr/>
        </p:nvSpPr>
        <p:spPr>
          <a:xfrm>
            <a:off x="324091" y="196770"/>
            <a:ext cx="813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exercices interactifs à faire en amont: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C23AC38-00C8-4203-9025-69DDB2F0A363}"/>
              </a:ext>
            </a:extLst>
          </p:cNvPr>
          <p:cNvSpPr txBox="1"/>
          <p:nvPr/>
        </p:nvSpPr>
        <p:spPr>
          <a:xfrm>
            <a:off x="324091" y="787078"/>
            <a:ext cx="1142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Fiche de révision Génétique et évolution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7777AF-B6CF-42B0-8C3E-31450FFC6597}"/>
              </a:ext>
            </a:extLst>
          </p:cNvPr>
          <p:cNvSpPr txBox="1"/>
          <p:nvPr/>
        </p:nvSpPr>
        <p:spPr>
          <a:xfrm>
            <a:off x="324091" y="1551008"/>
            <a:ext cx="527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Fiche de révision  A la recherche des forces évolutives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809363-7627-44F4-A866-9D1A6FE0491D}"/>
              </a:ext>
            </a:extLst>
          </p:cNvPr>
          <p:cNvSpPr txBox="1"/>
          <p:nvPr/>
        </p:nvSpPr>
        <p:spPr>
          <a:xfrm>
            <a:off x="439838" y="2442258"/>
            <a:ext cx="362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exemples de 2de Chapitre Biodiversité et évolution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381960-563B-402D-883A-857898C20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894">
            <a:off x="5677226" y="549724"/>
            <a:ext cx="5636991" cy="34689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B3B405-2BAB-4A04-9297-78D0CEB18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0183">
            <a:off x="503066" y="3438879"/>
            <a:ext cx="4242049" cy="26075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0F84DB0-E73D-48EB-B0C2-42CA8D490A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840">
            <a:off x="5227250" y="3796968"/>
            <a:ext cx="5079330" cy="281795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542CB8-A292-4CB2-A87B-8B1E84E1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19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7E8708-9552-4A5D-A7AE-0C7D835D7616}"/>
              </a:ext>
            </a:extLst>
          </p:cNvPr>
          <p:cNvSpPr txBox="1"/>
          <p:nvPr/>
        </p:nvSpPr>
        <p:spPr>
          <a:xfrm>
            <a:off x="486137" y="312516"/>
            <a:ext cx="1039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Comment évoluent les fréquences alléliques dans une population ?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67370D-3EF9-4E3D-A463-E2382DA1F915}"/>
              </a:ext>
            </a:extLst>
          </p:cNvPr>
          <p:cNvSpPr txBox="1"/>
          <p:nvPr/>
        </p:nvSpPr>
        <p:spPr>
          <a:xfrm>
            <a:off x="289367" y="856527"/>
            <a:ext cx="10695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rgbClr val="FF0000"/>
                </a:solidFill>
              </a:rPr>
              <a:t>  </a:t>
            </a:r>
            <a:r>
              <a:rPr lang="fr-FR" sz="2000" b="1" u="sng" dirty="0">
                <a:solidFill>
                  <a:srgbClr val="FF0000"/>
                </a:solidFill>
              </a:rPr>
              <a:t>I Le modèle théorique de Hardy-Weinberg</a:t>
            </a:r>
            <a:endParaRPr lang="fr-FR" sz="2000" u="sng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00B050"/>
                </a:solidFill>
              </a:rPr>
              <a:t>Que prévoit ce modèle ? A quelle(s) condition(s) ce modèle est-il valable ?</a:t>
            </a:r>
            <a:endParaRPr lang="fr-FR" sz="2400" dirty="0">
              <a:solidFill>
                <a:srgbClr val="00B05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071340-1E8A-44AA-A93F-5472ABB3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7" y="1708314"/>
            <a:ext cx="10901363" cy="51227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F6EEA7-B9CD-46F6-A2D3-C5ECDDB7750C}"/>
              </a:ext>
            </a:extLst>
          </p:cNvPr>
          <p:cNvSpPr/>
          <p:nvPr/>
        </p:nvSpPr>
        <p:spPr>
          <a:xfrm>
            <a:off x="1249494" y="2619307"/>
            <a:ext cx="1117600" cy="248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D47C4B0-294D-4BFA-8DD3-CE7595F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84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1071340-1E8A-44AA-A93F-5472ABB3F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5" y="573994"/>
            <a:ext cx="11857669" cy="61045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F6EEA7-B9CD-46F6-A2D3-C5ECDDB7750C}"/>
              </a:ext>
            </a:extLst>
          </p:cNvPr>
          <p:cNvSpPr/>
          <p:nvPr/>
        </p:nvSpPr>
        <p:spPr>
          <a:xfrm>
            <a:off x="1052724" y="1681758"/>
            <a:ext cx="1117600" cy="248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11794C3-A640-486D-BB53-23816F424260}"/>
              </a:ext>
            </a:extLst>
          </p:cNvPr>
          <p:cNvSpPr/>
          <p:nvPr/>
        </p:nvSpPr>
        <p:spPr>
          <a:xfrm>
            <a:off x="162045" y="5301205"/>
            <a:ext cx="7280477" cy="137738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52146B-17BC-479C-B666-FE70BDA7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0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F8AC589-93BF-42A0-A9C0-68EE522E5908}"/>
              </a:ext>
            </a:extLst>
          </p:cNvPr>
          <p:cNvSpPr txBox="1"/>
          <p:nvPr/>
        </p:nvSpPr>
        <p:spPr>
          <a:xfrm>
            <a:off x="349956" y="327378"/>
            <a:ext cx="742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L’exemple des belles de nuit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D7B8EB-2889-44D6-839A-A9D4A600A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5" y="913871"/>
            <a:ext cx="3619500" cy="31337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18BD7D-AEB4-4468-AA6F-06E9CB301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40" y="913871"/>
            <a:ext cx="4195459" cy="31072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4241035-D7F4-4CC7-909A-977B54A60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927102"/>
            <a:ext cx="4083684" cy="310726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4CC0354-BD71-4BBA-9213-19ABE28F6989}"/>
              </a:ext>
            </a:extLst>
          </p:cNvPr>
          <p:cNvSpPr txBox="1"/>
          <p:nvPr/>
        </p:nvSpPr>
        <p:spPr>
          <a:xfrm>
            <a:off x="146756" y="4481689"/>
            <a:ext cx="129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Phénotype: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2C1750-E1FF-48BF-926C-D6B60C734257}"/>
              </a:ext>
            </a:extLst>
          </p:cNvPr>
          <p:cNvSpPr txBox="1"/>
          <p:nvPr/>
        </p:nvSpPr>
        <p:spPr>
          <a:xfrm>
            <a:off x="158575" y="4961948"/>
            <a:ext cx="744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Gène responsable de la couleur des fleurs: deux allèles   R =&gt; couleur rouge</a:t>
            </a:r>
          </a:p>
          <a:p>
            <a:r>
              <a:rPr lang="fr-FR" b="1" dirty="0"/>
              <a:t>                                                                                                    B =&gt; couleur blanche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0F5A22-1BD2-423A-ACF4-1B0B06F914F7}"/>
              </a:ext>
            </a:extLst>
          </p:cNvPr>
          <p:cNvSpPr txBox="1"/>
          <p:nvPr/>
        </p:nvSpPr>
        <p:spPr>
          <a:xfrm>
            <a:off x="349956" y="5937956"/>
            <a:ext cx="36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Quels sont les génotypes possibles?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054FEA6-A3BC-4085-911F-B9C2CAB9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36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D968ACA-6EA5-4835-B212-A1D0B2FEE432}"/>
              </a:ext>
            </a:extLst>
          </p:cNvPr>
          <p:cNvSpPr txBox="1"/>
          <p:nvPr/>
        </p:nvSpPr>
        <p:spPr>
          <a:xfrm>
            <a:off x="1306693" y="3486103"/>
            <a:ext cx="104111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Avec n1, n2, n3 respectivement les effectifs des génotypes (R//R), (R//B) et (B//B)</a:t>
            </a:r>
          </a:p>
          <a:p>
            <a:r>
              <a:rPr lang="fr-FR" sz="2400" b="1" dirty="0"/>
              <a:t>Fréquence génotypique = nb d’individus porteurs du génotype étudié / nb total d’individus</a:t>
            </a:r>
          </a:p>
          <a:p>
            <a:endParaRPr lang="fr-FR" sz="2400" b="1" dirty="0"/>
          </a:p>
          <a:p>
            <a:r>
              <a:rPr lang="fr-FR" sz="2400" b="1" dirty="0"/>
              <a:t>Fréquence d’un allèle =nb d’allèles du type considéré / 2 allèles par individu diploïde x nb d’individus =&gt; donc</a:t>
            </a:r>
          </a:p>
          <a:p>
            <a:r>
              <a:rPr lang="fr-FR" sz="2400" b="1" dirty="0"/>
              <a:t>Fréquence de l’allèle R = 2n1 + n2 / 2(n1+n2+n3)</a:t>
            </a:r>
          </a:p>
          <a:p>
            <a:r>
              <a:rPr lang="fr-FR" sz="2400" b="1" dirty="0"/>
              <a:t>Fréquence de l’allèle B = 2n3 + n2 / 2(n1+n2+n3)</a:t>
            </a:r>
          </a:p>
          <a:p>
            <a:endParaRPr lang="fr-FR" sz="24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01064A-731E-4A2B-BE9E-4A3D3C293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0" y="4481600"/>
            <a:ext cx="1150585" cy="11505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44C8911-F34D-4B2A-AA18-4BB009943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0" y="300378"/>
            <a:ext cx="11669052" cy="307151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0003150-EFC4-4F7F-A8DC-B529401F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1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BCC936B-5A8D-4275-8E64-3856746E014E}"/>
              </a:ext>
            </a:extLst>
          </p:cNvPr>
          <p:cNvSpPr txBox="1"/>
          <p:nvPr/>
        </p:nvSpPr>
        <p:spPr>
          <a:xfrm>
            <a:off x="643467" y="372533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Solution: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7AD9A3-77D0-4B85-9F13-469C64451512}"/>
              </a:ext>
            </a:extLst>
          </p:cNvPr>
          <p:cNvSpPr txBox="1"/>
          <p:nvPr/>
        </p:nvSpPr>
        <p:spPr>
          <a:xfrm>
            <a:off x="2734470" y="5173802"/>
            <a:ext cx="6723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Si p est la fréquence de l’allèle R et q la fréquence de l’allèle R</a:t>
            </a:r>
          </a:p>
          <a:p>
            <a:r>
              <a:rPr lang="fr-FR" sz="2000" b="1" dirty="0"/>
              <a:t>                       on peut donc dire que p  +  q  = ………..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2863E1E-1A6F-4B21-8EB8-0B90D2D0A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4" y="1007355"/>
            <a:ext cx="11254508" cy="3395311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411882F-54A4-4E56-B0BC-2CF9AD4616B9}"/>
              </a:ext>
            </a:extLst>
          </p:cNvPr>
          <p:cNvCxnSpPr>
            <a:cxnSpLocks/>
          </p:cNvCxnSpPr>
          <p:nvPr/>
        </p:nvCxnSpPr>
        <p:spPr>
          <a:xfrm flipH="1">
            <a:off x="3155112" y="4007556"/>
            <a:ext cx="1732978" cy="1275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7696E65-4FE9-4937-A29A-D42CA9348161}"/>
              </a:ext>
            </a:extLst>
          </p:cNvPr>
          <p:cNvCxnSpPr>
            <a:cxnSpLocks/>
          </p:cNvCxnSpPr>
          <p:nvPr/>
        </p:nvCxnSpPr>
        <p:spPr>
          <a:xfrm flipH="1">
            <a:off x="6578598" y="4007556"/>
            <a:ext cx="2497670" cy="1275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552C9E-CC04-46BB-A52A-C5F442C7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41FC-E2AA-453A-B920-88E78162276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283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1390</Words>
  <Application>Microsoft Office PowerPoint</Application>
  <PresentationFormat>Grand écran</PresentationFormat>
  <Paragraphs>199</Paragraphs>
  <Slides>25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</dc:creator>
  <cp:lastModifiedBy>Nath</cp:lastModifiedBy>
  <cp:revision>57</cp:revision>
  <dcterms:created xsi:type="dcterms:W3CDTF">2020-06-30T19:43:39Z</dcterms:created>
  <dcterms:modified xsi:type="dcterms:W3CDTF">2020-10-02T13:11:03Z</dcterms:modified>
</cp:coreProperties>
</file>