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0" r:id="rId2"/>
    <p:sldId id="271" r:id="rId3"/>
    <p:sldId id="275" r:id="rId4"/>
    <p:sldId id="277" r:id="rId5"/>
    <p:sldId id="274" r:id="rId6"/>
    <p:sldId id="272" r:id="rId7"/>
    <p:sldId id="273" r:id="rId8"/>
    <p:sldId id="256" r:id="rId9"/>
    <p:sldId id="258" r:id="rId10"/>
    <p:sldId id="259" r:id="rId11"/>
    <p:sldId id="260" r:id="rId12"/>
    <p:sldId id="261" r:id="rId13"/>
    <p:sldId id="262" r:id="rId14"/>
    <p:sldId id="267" r:id="rId15"/>
    <p:sldId id="279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8AC8D-E592-4E8D-8DA0-B379A01C0362}" type="datetimeFigureOut">
              <a:rPr lang="fr-FR" smtClean="0"/>
              <a:t>07/01/2016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3F4D-CDDD-42C3-BD19-FF3FF2D43E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64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F4D-CDDD-42C3-BD19-FF3FF2D43E2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76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F4D-CDDD-42C3-BD19-FF3FF2D43E2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13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832-7635-457A-8A0F-13BC6E8E095A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076C-527E-45F9-99EF-32A40253CEDA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1898-D8FF-40E6-9DDF-30827D0A900F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6EBF5-B5F1-4562-AA49-E4EAA48A0BD1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46E3-A670-4FAA-8DC5-25D81D82526D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769-887E-4DE0-8825-8089C585E130}" type="datetime1">
              <a:rPr lang="fr-FR" smtClean="0"/>
              <a:t>07/01/2016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593B-FA49-4BB9-AAFB-E78F891337CD}" type="datetime1">
              <a:rPr lang="fr-FR" smtClean="0"/>
              <a:t>07/01/2016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70D3-F255-43BE-BF82-7C14109FD260}" type="datetime1">
              <a:rPr lang="fr-FR" smtClean="0"/>
              <a:t>07/01/2016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392E8-0936-45EC-86B5-6A66CDBE16F5}" type="datetime1">
              <a:rPr lang="fr-FR" smtClean="0"/>
              <a:t>07/01/2016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1CC9-51E2-4809-BFD1-A2F3E6AC618A}" type="datetime1">
              <a:rPr lang="fr-FR" smtClean="0"/>
              <a:t>07/01/2016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E8C6-5624-4334-BED8-53D212980281}" type="datetime1">
              <a:rPr lang="fr-FR" smtClean="0"/>
              <a:t>07/01/2016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7D0F6-3A01-4587-9F17-B453A32FF56F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7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3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wav"/><Relationship Id="rId7" Type="http://schemas.openxmlformats.org/officeDocument/2006/relationships/image" Target="../media/image9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40466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L’effet de serre naturel: un état d’équilibre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67544" y="1196752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Ce qui est communément admis en ce qui concerne l’effet de serre, quel que soit le type de « serre »: une élévation de la température.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467544" y="2564904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MAIS: l’origine de cet effet de serre peut être différent selon le type de serre!</a:t>
            </a:r>
            <a:endParaRPr lang="fr-FR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467544" y="364502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Dans le cas de la planète Terre: l’énergie solaire correspond à de l’énergie  </a:t>
            </a:r>
            <a:r>
              <a:rPr lang="fr-FR" sz="2400" dirty="0"/>
              <a:t>électromagnétique, ou énergie </a:t>
            </a:r>
            <a:r>
              <a:rPr lang="fr-FR" sz="2400" dirty="0" smtClean="0"/>
              <a:t>rayonnante. C’est de </a:t>
            </a:r>
            <a:r>
              <a:rPr lang="fr-FR" sz="2400" dirty="0"/>
              <a:t>l'énergie associée aux ondes </a:t>
            </a:r>
            <a:r>
              <a:rPr lang="fr-FR" sz="2400" dirty="0" smtClean="0"/>
              <a:t>électromagnétiques. La Terre reçoit environ 340 W/m</a:t>
            </a:r>
            <a:r>
              <a:rPr lang="fr-FR" sz="2400" baseline="30000" dirty="0" smtClean="0"/>
              <a:t>2</a:t>
            </a:r>
            <a:r>
              <a:rPr lang="fr-FR" sz="2400" dirty="0" smtClean="0"/>
              <a:t> (soit 340 J/s.m</a:t>
            </a:r>
            <a:r>
              <a:rPr lang="fr-FR" sz="2400" baseline="30000" dirty="0" smtClean="0"/>
              <a:t>2</a:t>
            </a:r>
            <a:r>
              <a:rPr lang="fr-FR" sz="2400" dirty="0" smtClean="0"/>
              <a:t>)d’énergie venant du Soleil en moyenne sur la totalité de la surface.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573325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les physiciens: l’énergie est exprimée en joule; le watt est une unité de puissance. 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</a:t>
            </a:fld>
            <a:endParaRPr lang="fr-BE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9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673">
        <p:fade/>
      </p:transition>
    </mc:Choice>
    <mc:Fallback xmlns="">
      <p:transition spd="med" advTm="78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1"/>
            <a:ext cx="8563731" cy="554461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10</a:t>
            </a:fld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5868144" y="205378"/>
                <a:ext cx="22322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solidFill>
                      <a:schemeClr val="bg1"/>
                    </a:solidFill>
                  </a:rPr>
                  <a:t>λ</a:t>
                </a:r>
                <a:r>
                  <a:rPr lang="fr-FR" sz="2400" b="1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l-GR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𝜷</m:t>
                    </m:r>
                  </m:oMath>
                </a14:m>
                <a:r>
                  <a:rPr lang="fr-FR" sz="2400" b="1" dirty="0" smtClean="0">
                    <a:solidFill>
                      <a:schemeClr val="bg1"/>
                    </a:solidFill>
                  </a:rPr>
                  <a:t> /  T </a:t>
                </a:r>
                <a:endParaRPr lang="fr-FR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205378"/>
                <a:ext cx="2232248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4372" t="-10667" b="-30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Virage 6"/>
          <p:cNvSpPr/>
          <p:nvPr/>
        </p:nvSpPr>
        <p:spPr>
          <a:xfrm>
            <a:off x="4361892" y="404664"/>
            <a:ext cx="1362236" cy="230832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97419" y="158815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500 nm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3995936" y="1772816"/>
            <a:ext cx="601483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450">
        <p:fade/>
      </p:transition>
    </mc:Choice>
    <mc:Fallback xmlns="">
      <p:transition spd="med" advTm="201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477"/>
            <a:ext cx="8640960" cy="56097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11</a:t>
            </a:fld>
            <a:endParaRPr lang="fr-B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598">
        <p:fade/>
      </p:transition>
    </mc:Choice>
    <mc:Fallback xmlns="">
      <p:transition spd="med" advTm="113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732371" cy="56166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323528" y="116632"/>
            <a:ext cx="64807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12</a:t>
            </a:fld>
            <a:endParaRPr lang="fr-BE"/>
          </a:p>
        </p:txBody>
      </p:sp>
      <p:sp>
        <p:nvSpPr>
          <p:cNvPr id="6" name="Ellipse 5"/>
          <p:cNvSpPr/>
          <p:nvPr/>
        </p:nvSpPr>
        <p:spPr>
          <a:xfrm>
            <a:off x="4361892" y="3717032"/>
            <a:ext cx="26583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308304" y="38970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POURQUOI ?</a:t>
            </a:r>
            <a:endParaRPr lang="fr-FR" b="1" dirty="0"/>
          </a:p>
        </p:txBody>
      </p:sp>
      <p:sp>
        <p:nvSpPr>
          <p:cNvPr id="8" name="Flèche droite 7"/>
          <p:cNvSpPr/>
          <p:nvPr/>
        </p:nvSpPr>
        <p:spPr>
          <a:xfrm>
            <a:off x="6444208" y="4081718"/>
            <a:ext cx="864096" cy="184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394">
        <p:fade/>
      </p:transition>
    </mc:Choice>
    <mc:Fallback xmlns="">
      <p:transition spd="med" advTm="48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3602"/>
            <a:ext cx="8442527" cy="576567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13</a:t>
            </a:fld>
            <a:endParaRPr lang="fr-B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985">
        <p:fade/>
      </p:transition>
    </mc:Choice>
    <mc:Fallback xmlns="">
      <p:transition spd="med" advTm="86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9" y="260648"/>
            <a:ext cx="8570022" cy="57606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14</a:t>
            </a:fld>
            <a:endParaRPr lang="fr-B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258">
        <p:fade/>
      </p:transition>
    </mc:Choice>
    <mc:Fallback xmlns="">
      <p:transition spd="med" advTm="75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1380" y="26064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Bilan:</a:t>
            </a:r>
          </a:p>
          <a:p>
            <a:r>
              <a:rPr lang="fr-FR" sz="2000" b="1" dirty="0" smtClean="0"/>
              <a:t>La Terre reçoit de l’énergie électromagnétique du Soleil. Elle absorbe cette énergie. Sa température de surface augmente jusqu’à atteindre une température d’équilibre moyenne de -17°C: température théorique </a:t>
            </a:r>
            <a:endParaRPr lang="fr-FR" sz="2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6067425" cy="44862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09364" y="6043296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15</a:t>
            </a:fld>
            <a:endParaRPr lang="fr-BE"/>
          </a:p>
        </p:txBody>
      </p:sp>
      <p:sp>
        <p:nvSpPr>
          <p:cNvPr id="2" name="Flèche vers le bas 1"/>
          <p:cNvSpPr/>
          <p:nvPr/>
        </p:nvSpPr>
        <p:spPr>
          <a:xfrm>
            <a:off x="755576" y="1700808"/>
            <a:ext cx="79208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91380" y="2852936"/>
            <a:ext cx="2048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Comment expliquer alors que la température moyenne mesurée est de 15°C?</a:t>
            </a:r>
            <a:endParaRPr lang="fr-FR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566">
        <p:fade/>
      </p:transition>
    </mc:Choice>
    <mc:Fallback xmlns="">
      <p:transition spd="med" advTm="72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3619" y="26064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I Rappel de 2de:  Evolution de la quantité d’énergie solaire reçue par les planètes en fonction de leur distance au Soleil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7805039" cy="431041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9552" y="587727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On observe que la quantité d’énergie solaire reçue diminue de façon inversement proportionnelle au carré de la distance.</a:t>
            </a:r>
            <a:endParaRPr lang="fr-FR" b="1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</a:t>
            </a:fld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5652120" y="2924944"/>
            <a:ext cx="16561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4139952" y="2780928"/>
            <a:ext cx="2016224" cy="643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3059832" y="1628800"/>
            <a:ext cx="1310231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652120" y="3212976"/>
            <a:ext cx="1656184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èche vers le bas 12"/>
          <p:cNvSpPr/>
          <p:nvPr/>
        </p:nvSpPr>
        <p:spPr>
          <a:xfrm>
            <a:off x="4932040" y="3573016"/>
            <a:ext cx="216024" cy="2304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 rot="19930016">
            <a:off x="1608863" y="3961442"/>
            <a:ext cx="1483006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1043608" y="4784041"/>
            <a:ext cx="72008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78927" y="4612486"/>
            <a:ext cx="120319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1350W/m²</a:t>
            </a:r>
            <a:endParaRPr lang="fr-FR" dirty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8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897">
        <p:fade/>
      </p:transition>
    </mc:Choice>
    <mc:Fallback xmlns="">
      <p:transition spd="med" advTm="72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3" grpId="0" animBg="1"/>
      <p:bldP spid="13" grpId="0" animBg="1"/>
      <p:bldP spid="14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20309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D’après ce graphique, la puissance reçue par la planète Terre est d’environ 1350 W/m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5" name="Ellipse 4"/>
          <p:cNvSpPr/>
          <p:nvPr/>
        </p:nvSpPr>
        <p:spPr>
          <a:xfrm>
            <a:off x="1017319" y="1551272"/>
            <a:ext cx="1944216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oleil 5"/>
          <p:cNvSpPr/>
          <p:nvPr/>
        </p:nvSpPr>
        <p:spPr>
          <a:xfrm>
            <a:off x="5076056" y="557033"/>
            <a:ext cx="3816424" cy="331236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gauche 6"/>
          <p:cNvSpPr/>
          <p:nvPr/>
        </p:nvSpPr>
        <p:spPr>
          <a:xfrm>
            <a:off x="3887924" y="2182955"/>
            <a:ext cx="1080120" cy="14575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963046" y="2110946"/>
            <a:ext cx="45719" cy="289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791405" y="1551272"/>
            <a:ext cx="517200" cy="1512168"/>
          </a:xfrm>
          <a:prstGeom prst="ellipse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stCxn id="9" idx="4"/>
          </p:cNvCxnSpPr>
          <p:nvPr/>
        </p:nvCxnSpPr>
        <p:spPr>
          <a:xfrm flipH="1">
            <a:off x="1791405" y="3063440"/>
            <a:ext cx="258600" cy="43756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77864" y="3501008"/>
            <a:ext cx="1706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Cercle qui intercepte 1350 W/m²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65829" y="494173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 cercle a une surface de </a:t>
            </a:r>
            <a:r>
              <a:rPr lang="el-GR" dirty="0" smtClean="0"/>
              <a:t>π</a:t>
            </a:r>
            <a:r>
              <a:rPr lang="fr-FR" dirty="0" smtClean="0"/>
              <a:t> R²</a:t>
            </a:r>
          </a:p>
          <a:p>
            <a:r>
              <a:rPr lang="fr-FR" dirty="0" smtClean="0"/>
              <a:t> (R = rayon de la Terre)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1475656" y="4424338"/>
            <a:ext cx="0" cy="51683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427984" y="4110737"/>
            <a:ext cx="38131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puissance totale interceptée par ce cercle est 1360 x </a:t>
            </a:r>
            <a:r>
              <a:rPr lang="el-GR" dirty="0"/>
              <a:t>π</a:t>
            </a:r>
            <a:r>
              <a:rPr lang="fr-FR" dirty="0"/>
              <a:t> </a:t>
            </a:r>
            <a:r>
              <a:rPr lang="fr-FR" dirty="0" smtClean="0"/>
              <a:t>R² (en W)</a:t>
            </a:r>
            <a:endParaRPr lang="fr-FR" dirty="0"/>
          </a:p>
          <a:p>
            <a:r>
              <a:rPr lang="fr-FR" dirty="0" smtClean="0"/>
              <a:t>Or la Terre est sphérique, sa surface totale est  4</a:t>
            </a:r>
            <a:r>
              <a:rPr lang="el-GR" dirty="0"/>
              <a:t>π</a:t>
            </a:r>
            <a:r>
              <a:rPr lang="fr-FR" dirty="0"/>
              <a:t> </a:t>
            </a:r>
            <a:r>
              <a:rPr lang="fr-FR" dirty="0" smtClean="0"/>
              <a:t>R² donc  on a  une puissance moyenne de </a:t>
            </a:r>
          </a:p>
          <a:p>
            <a:r>
              <a:rPr lang="fr-FR" dirty="0"/>
              <a:t> </a:t>
            </a:r>
            <a:r>
              <a:rPr lang="fr-FR" dirty="0" smtClean="0"/>
              <a:t>           1360 </a:t>
            </a:r>
            <a:r>
              <a:rPr lang="el-GR" dirty="0" smtClean="0"/>
              <a:t>π</a:t>
            </a:r>
            <a:r>
              <a:rPr lang="fr-FR" dirty="0" smtClean="0"/>
              <a:t> R²/4</a:t>
            </a:r>
            <a:r>
              <a:rPr lang="el-GR" dirty="0"/>
              <a:t>π</a:t>
            </a:r>
            <a:r>
              <a:rPr lang="fr-FR" dirty="0"/>
              <a:t> </a:t>
            </a:r>
            <a:r>
              <a:rPr lang="fr-FR" dirty="0" smtClean="0"/>
              <a:t>R²</a:t>
            </a:r>
          </a:p>
          <a:p>
            <a:r>
              <a:rPr lang="fr-FR" dirty="0" smtClean="0"/>
              <a:t>=&gt; On trouve ainsi 1360/4 = 340W/m²</a:t>
            </a:r>
            <a:endParaRPr lang="fr-FR" dirty="0"/>
          </a:p>
          <a:p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3563888" y="5093568"/>
            <a:ext cx="79208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008765" y="910976"/>
            <a:ext cx="1959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Surface de 1 m² perpendiculaire aux rayons solaires incidents</a:t>
            </a:r>
            <a:endParaRPr lang="fr-FR" dirty="0"/>
          </a:p>
        </p:txBody>
      </p:sp>
      <p:cxnSp>
        <p:nvCxnSpPr>
          <p:cNvPr id="30" name="Connecteur droit avec flèche 29"/>
          <p:cNvCxnSpPr/>
          <p:nvPr/>
        </p:nvCxnSpPr>
        <p:spPr>
          <a:xfrm flipH="1">
            <a:off x="2961535" y="1196752"/>
            <a:ext cx="4723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3008765" y="2400719"/>
            <a:ext cx="120319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1350W/m²</a:t>
            </a:r>
            <a:endParaRPr lang="fr-FR" dirty="0"/>
          </a:p>
        </p:txBody>
      </p:sp>
      <p:sp>
        <p:nvSpPr>
          <p:cNvPr id="33" name="Espace réservé du numéro de diapositive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</a:t>
            </a:fld>
            <a:endParaRPr lang="fr-BE"/>
          </a:p>
        </p:txBody>
      </p:sp>
      <p:sp>
        <p:nvSpPr>
          <p:cNvPr id="2" name="Flèche vers le bas 1"/>
          <p:cNvSpPr/>
          <p:nvPr/>
        </p:nvSpPr>
        <p:spPr>
          <a:xfrm rot="17914583">
            <a:off x="2389852" y="621967"/>
            <a:ext cx="388233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2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375">
        <p:fade/>
      </p:transition>
    </mc:Choice>
    <mc:Fallback xmlns="">
      <p:transition spd="med" advTm="89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/>
      <p:bldP spid="14" grpId="0"/>
      <p:bldP spid="19" grpId="0"/>
      <p:bldP spid="28" grpId="0"/>
      <p:bldP spid="32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1"/>
          <a:stretch/>
        </p:blipFill>
        <p:spPr>
          <a:xfrm>
            <a:off x="234396" y="984503"/>
            <a:ext cx="8803175" cy="496013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7456" y="6142303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37456" y="153506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II Quelle est la relation entre énergie solaire reçue par une planète et la température de la planète?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4</a:t>
            </a:fld>
            <a:endParaRPr lang="fr-BE"/>
          </a:p>
        </p:txBody>
      </p:sp>
      <p:sp>
        <p:nvSpPr>
          <p:cNvPr id="7" name="Rectangle à coins arrondis 6"/>
          <p:cNvSpPr/>
          <p:nvPr/>
        </p:nvSpPr>
        <p:spPr>
          <a:xfrm>
            <a:off x="234396" y="984503"/>
            <a:ext cx="8051932" cy="9323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524328" y="1916832"/>
            <a:ext cx="1619672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2443680">
            <a:off x="6566168" y="1605705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234396" y="3464571"/>
            <a:ext cx="8051932" cy="4684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508104" y="415565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Rappel: 0 K = - 273°C</a:t>
            </a:r>
            <a:endParaRPr lang="fr-FR" b="1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1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955">
        <p:fade/>
      </p:transition>
    </mc:Choice>
    <mc:Fallback xmlns="">
      <p:transition spd="med" advTm="1189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3" y="260649"/>
            <a:ext cx="8217707" cy="56166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260648"/>
            <a:ext cx="6480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5</a:t>
            </a:fld>
            <a:endParaRPr lang="fr-BE"/>
          </a:p>
        </p:txBody>
      </p:sp>
      <p:sp>
        <p:nvSpPr>
          <p:cNvPr id="3" name="Rectangle à coins arrondis 2"/>
          <p:cNvSpPr/>
          <p:nvPr/>
        </p:nvSpPr>
        <p:spPr>
          <a:xfrm>
            <a:off x="2627784" y="2564904"/>
            <a:ext cx="4824536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4431">
        <p:fade/>
      </p:transition>
    </mc:Choice>
    <mc:Fallback>
      <p:transition spd="med" advTm="114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5536" y="40466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L’énergie solaire est responsable de la température théorique moyenne des planètes (en ne tenant pas compte de l’atmosphère). 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2549"/>
            <a:ext cx="8803661" cy="3384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13908" y="5086925"/>
                <a:ext cx="7470460" cy="66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La température diminue de façon inversement proportionnelle à la racine carrée de la distance au Soleil.    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  <a:ea typeface="Cambria Math"/>
                      </a:rPr>
                      <m:t>≈ 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𝑘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/ √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𝑑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08" y="5086925"/>
                <a:ext cx="7470460" cy="666977"/>
              </a:xfrm>
              <a:prstGeom prst="rect">
                <a:avLst/>
              </a:prstGeom>
              <a:blipFill rotWithShape="1">
                <a:blip r:embed="rId6"/>
                <a:stretch>
                  <a:fillRect l="-735" t="-4545" b="-1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907704" y="2420888"/>
                <a:ext cx="1440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Terre:</a:t>
                </a:r>
              </a:p>
              <a:p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fr-FR" dirty="0" smtClean="0"/>
                  <a:t> - 17°C</a:t>
                </a:r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420888"/>
                <a:ext cx="1440160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3814" t="-47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èche vers le bas 8"/>
          <p:cNvSpPr/>
          <p:nvPr/>
        </p:nvSpPr>
        <p:spPr>
          <a:xfrm>
            <a:off x="3789098" y="5733256"/>
            <a:ext cx="720080" cy="10098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stCxn id="8" idx="1"/>
          </p:cNvCxnSpPr>
          <p:nvPr/>
        </p:nvCxnSpPr>
        <p:spPr>
          <a:xfrm flipH="1">
            <a:off x="1259632" y="2744054"/>
            <a:ext cx="648072" cy="3969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6</a:t>
            </a:fld>
            <a:endParaRPr lang="fr-BE" dirty="0"/>
          </a:p>
        </p:txBody>
      </p:sp>
      <p:sp>
        <p:nvSpPr>
          <p:cNvPr id="2" name="Ellipse 1"/>
          <p:cNvSpPr/>
          <p:nvPr/>
        </p:nvSpPr>
        <p:spPr>
          <a:xfrm>
            <a:off x="5148064" y="404664"/>
            <a:ext cx="3024336" cy="397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395536" y="5086925"/>
            <a:ext cx="7488832" cy="6463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1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406">
        <p:fade/>
      </p:transition>
    </mc:Choice>
    <mc:Fallback xmlns="">
      <p:transition spd="med" advTm="74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72816"/>
            <a:ext cx="5849266" cy="47525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5536" y="260648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Si la température moyenne de surface n’augmente pas, c’est parce qu’il y a un équilibre entre la quantité d’énergie solaire absorbée par la surface terrestre et l’énergie planétaire rayonnée vers l’espace:</a:t>
            </a:r>
            <a:endParaRPr lang="fr-FR" sz="2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7</a:t>
            </a:fld>
            <a:endParaRPr lang="fr-BE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026">
        <p:fade/>
      </p:transition>
    </mc:Choice>
    <mc:Fallback xmlns="">
      <p:transition spd="med" advTm="97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4677" cy="52565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3528" y="332656"/>
            <a:ext cx="83529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III Sous quelle forme la Terre émet-elle de l’énergie?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4653136"/>
            <a:ext cx="763284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8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482289" y="3356992"/>
            <a:ext cx="568863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3059832" y="3471664"/>
            <a:ext cx="936104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367">
        <p:fade/>
      </p:transition>
    </mc:Choice>
    <mc:Fallback xmlns="">
      <p:transition spd="med" advTm="37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1"/>
            <a:ext cx="8405227" cy="56166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9</a:t>
            </a:fld>
            <a:endParaRPr lang="fr-BE"/>
          </a:p>
        </p:txBody>
      </p:sp>
      <p:sp>
        <p:nvSpPr>
          <p:cNvPr id="5" name="Rectangle à coins arrondis 4"/>
          <p:cNvSpPr/>
          <p:nvPr/>
        </p:nvSpPr>
        <p:spPr>
          <a:xfrm>
            <a:off x="539552" y="836712"/>
            <a:ext cx="6120680" cy="1008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1763688" y="2636912"/>
            <a:ext cx="6984776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645631" y="3068960"/>
            <a:ext cx="3854361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2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925">
        <p:fade/>
      </p:transition>
    </mc:Choice>
    <mc:Fallback xmlns="">
      <p:transition spd="med" advTm="639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|8.8|3.3|6.1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2.6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611</Words>
  <Application>Microsoft Office PowerPoint</Application>
  <PresentationFormat>Affichage à l'écran (4:3)</PresentationFormat>
  <Paragraphs>69</Paragraphs>
  <Slides>15</Slides>
  <Notes>2</Notes>
  <HiddenSlides>0</HiddenSlides>
  <MMClips>15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Fabien</dc:creator>
  <cp:lastModifiedBy>NathalieF</cp:lastModifiedBy>
  <cp:revision>54</cp:revision>
  <dcterms:created xsi:type="dcterms:W3CDTF">2015-12-28T13:12:10Z</dcterms:created>
  <dcterms:modified xsi:type="dcterms:W3CDTF">2016-01-07T23:42:47Z</dcterms:modified>
</cp:coreProperties>
</file>