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81" r:id="rId15"/>
    <p:sldId id="282" r:id="rId16"/>
    <p:sldId id="269" r:id="rId17"/>
    <p:sldId id="271" r:id="rId18"/>
    <p:sldId id="270" r:id="rId19"/>
    <p:sldId id="283" r:id="rId20"/>
    <p:sldId id="272" r:id="rId21"/>
    <p:sldId id="27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72491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262262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7866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350806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301870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0BB086-7759-4B05-A2C6-0E339386F303}" type="datetimeFigureOut">
              <a:rPr lang="fr-FR" smtClean="0"/>
              <a:t>02/12/2015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413634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0BB086-7759-4B05-A2C6-0E339386F303}" type="datetimeFigureOut">
              <a:rPr lang="fr-FR" smtClean="0"/>
              <a:t>02/12/2015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40911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E0BB086-7759-4B05-A2C6-0E339386F303}" type="datetimeFigureOut">
              <a:rPr lang="fr-FR" smtClean="0"/>
              <a:t>02/12/2015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328804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0BB086-7759-4B05-A2C6-0E339386F303}" type="datetimeFigureOut">
              <a:rPr lang="fr-FR" smtClean="0"/>
              <a:t>02/12/2015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274406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0BB086-7759-4B05-A2C6-0E339386F303}" type="datetimeFigureOut">
              <a:rPr lang="fr-FR" smtClean="0"/>
              <a:t>02/12/2015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41036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0BB086-7759-4B05-A2C6-0E339386F303}" type="datetimeFigureOut">
              <a:rPr lang="fr-FR" smtClean="0"/>
              <a:t>02/12/2015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AAC5C6-ECE5-43B2-849F-5D27F29FC5E0}" type="slidenum">
              <a:rPr lang="fr-FR" smtClean="0"/>
              <a:t>‹N°›</a:t>
            </a:fld>
            <a:endParaRPr lang="fr-FR"/>
          </a:p>
        </p:txBody>
      </p:sp>
    </p:spTree>
    <p:extLst>
      <p:ext uri="{BB962C8B-B14F-4D97-AF65-F5344CB8AC3E}">
        <p14:creationId xmlns:p14="http://schemas.microsoft.com/office/powerpoint/2010/main" val="237688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BB086-7759-4B05-A2C6-0E339386F303}" type="datetimeFigureOut">
              <a:rPr lang="fr-FR" smtClean="0"/>
              <a:t>02/12/2015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AC5C6-ECE5-43B2-849F-5D27F29FC5E0}" type="slidenum">
              <a:rPr lang="fr-FR" smtClean="0"/>
              <a:t>‹N°›</a:t>
            </a:fld>
            <a:endParaRPr lang="fr-FR"/>
          </a:p>
        </p:txBody>
      </p:sp>
    </p:spTree>
    <p:extLst>
      <p:ext uri="{BB962C8B-B14F-4D97-AF65-F5344CB8AC3E}">
        <p14:creationId xmlns:p14="http://schemas.microsoft.com/office/powerpoint/2010/main" val="406725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forum.planete-astronomie.com/video-sur-la-formation-de-la-terre-et-la-terre-est-nee-t584.html" TargetMode="External"/><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lstStyle/>
          <a:p>
            <a:r>
              <a:rPr lang="fr-FR" dirty="0" smtClean="0"/>
              <a:t>Thème 2: Enjeux planétaires contemporains</a:t>
            </a:r>
            <a:endParaRPr lang="fr-FR" dirty="0"/>
          </a:p>
        </p:txBody>
      </p:sp>
      <p:sp>
        <p:nvSpPr>
          <p:cNvPr id="3" name="Sous-titre 2"/>
          <p:cNvSpPr>
            <a:spLocks noGrp="1"/>
          </p:cNvSpPr>
          <p:nvPr>
            <p:ph type="subTitle" idx="1"/>
          </p:nvPr>
        </p:nvSpPr>
        <p:spPr>
          <a:xfrm>
            <a:off x="1331640" y="2492896"/>
            <a:ext cx="6400800" cy="1752600"/>
          </a:xfrm>
        </p:spPr>
        <p:txBody>
          <a:bodyPr/>
          <a:lstStyle/>
          <a:p>
            <a:r>
              <a:rPr lang="fr-FR" b="1" dirty="0" smtClean="0">
                <a:solidFill>
                  <a:srgbClr val="FF0000"/>
                </a:solidFill>
              </a:rPr>
              <a:t>Atmosphère, hydrosphère, climats: du passé à l’avenir</a:t>
            </a:r>
            <a:endParaRPr lang="fr-FR" b="1" dirty="0">
              <a:solidFill>
                <a:srgbClr val="FF0000"/>
              </a:solidFill>
            </a:endParaRPr>
          </a:p>
        </p:txBody>
      </p:sp>
    </p:spTree>
    <p:extLst>
      <p:ext uri="{BB962C8B-B14F-4D97-AF65-F5344CB8AC3E}">
        <p14:creationId xmlns:p14="http://schemas.microsoft.com/office/powerpoint/2010/main" val="1086479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476672"/>
            <a:ext cx="8136904" cy="1754326"/>
          </a:xfrm>
          <a:prstGeom prst="rect">
            <a:avLst/>
          </a:prstGeom>
          <a:noFill/>
        </p:spPr>
        <p:txBody>
          <a:bodyPr wrap="square" rtlCol="0">
            <a:spAutoFit/>
          </a:bodyPr>
          <a:lstStyle/>
          <a:p>
            <a:r>
              <a:rPr lang="fr-FR" dirty="0" smtClean="0"/>
              <a:t>A partir de ce constat, plusieurs questions se posent:</a:t>
            </a:r>
          </a:p>
          <a:p>
            <a:pPr marL="285750" indent="-285750">
              <a:buFontTx/>
              <a:buChar char="-"/>
            </a:pPr>
            <a:r>
              <a:rPr lang="fr-FR" dirty="0" smtClean="0"/>
              <a:t>Pourquoi le % de CO</a:t>
            </a:r>
            <a:r>
              <a:rPr lang="fr-FR" baseline="-25000" dirty="0" smtClean="0"/>
              <a:t>2</a:t>
            </a:r>
            <a:r>
              <a:rPr lang="fr-FR" dirty="0" smtClean="0"/>
              <a:t>  et de H</a:t>
            </a:r>
            <a:r>
              <a:rPr lang="fr-FR" baseline="-25000" dirty="0" smtClean="0"/>
              <a:t>2</a:t>
            </a:r>
            <a:r>
              <a:rPr lang="fr-FR" dirty="0" smtClean="0"/>
              <a:t>O  a-t-il diminué?</a:t>
            </a:r>
          </a:p>
          <a:p>
            <a:pPr marL="285750" indent="-285750">
              <a:buFontTx/>
              <a:buChar char="-"/>
            </a:pPr>
            <a:r>
              <a:rPr lang="fr-FR" dirty="0" smtClean="0"/>
              <a:t>Pourquoi les météorites ont-elle permis d’estimer la composition moyenne en gaz de l’atmosphère primitive?</a:t>
            </a:r>
          </a:p>
          <a:p>
            <a:pPr marL="285750" indent="-285750">
              <a:buFontTx/>
              <a:buChar char="-"/>
            </a:pPr>
            <a:r>
              <a:rPr lang="fr-FR" dirty="0" smtClean="0"/>
              <a:t>Comment le dioxygène est-il apparu? </a:t>
            </a:r>
          </a:p>
          <a:p>
            <a:pPr marL="285750" indent="-285750">
              <a:buFontTx/>
              <a:buChar char="-"/>
            </a:pPr>
            <a:endParaRPr lang="fr-FR" dirty="0"/>
          </a:p>
        </p:txBody>
      </p:sp>
      <p:sp>
        <p:nvSpPr>
          <p:cNvPr id="5" name="Flèche vers le bas 4"/>
          <p:cNvSpPr/>
          <p:nvPr/>
        </p:nvSpPr>
        <p:spPr>
          <a:xfrm>
            <a:off x="4139952" y="1916832"/>
            <a:ext cx="21602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95536" y="3034062"/>
            <a:ext cx="7920880" cy="2862322"/>
          </a:xfrm>
          <a:prstGeom prst="rect">
            <a:avLst/>
          </a:prstGeom>
          <a:noFill/>
        </p:spPr>
        <p:txBody>
          <a:bodyPr wrap="square" rtlCol="0">
            <a:spAutoFit/>
          </a:bodyPr>
          <a:lstStyle/>
          <a:p>
            <a:r>
              <a:rPr lang="fr-FR" dirty="0" smtClean="0"/>
              <a:t>Les météorites sont des </a:t>
            </a:r>
            <a:r>
              <a:rPr lang="fr-FR" dirty="0"/>
              <a:t>c</a:t>
            </a:r>
            <a:r>
              <a:rPr lang="fr-FR" dirty="0" smtClean="0"/>
              <a:t>orps </a:t>
            </a:r>
            <a:r>
              <a:rPr lang="fr-FR" dirty="0"/>
              <a:t>rocheux d'origine extraterrestre qui </a:t>
            </a:r>
            <a:r>
              <a:rPr lang="fr-FR" dirty="0" smtClean="0"/>
              <a:t>ont traversé l'atmosphère</a:t>
            </a:r>
            <a:r>
              <a:rPr lang="fr-FR" dirty="0"/>
              <a:t> et qu'on retrouve donc sur le </a:t>
            </a:r>
            <a:r>
              <a:rPr lang="fr-FR" dirty="0" smtClean="0"/>
              <a:t>sol. Parmi ces météorites, on trouve des chondrites. Ces dernières ont été datées par </a:t>
            </a:r>
            <a:r>
              <a:rPr lang="fr-FR" dirty="0" err="1" smtClean="0"/>
              <a:t>radiochronologie</a:t>
            </a:r>
            <a:r>
              <a:rPr lang="fr-FR" dirty="0" smtClean="0"/>
              <a:t> : on estime leur âge à 4,5 milliards d’années, c’est-à-dire l’âge de la Terre. Ces chondrites ont une composition silicatée comme certaines roches terrestres et contiennent également du fer. Elles renferment des vacuoles contenant des gaz.  On en a analysé la composition: 80 % H</a:t>
            </a:r>
            <a:r>
              <a:rPr lang="fr-FR" baseline="-25000" dirty="0" smtClean="0"/>
              <a:t>2</a:t>
            </a:r>
            <a:r>
              <a:rPr lang="fr-FR" dirty="0" smtClean="0"/>
              <a:t>O et 15 % de CO</a:t>
            </a:r>
            <a:r>
              <a:rPr lang="fr-FR" baseline="-25000" dirty="0" smtClean="0"/>
              <a:t>2</a:t>
            </a:r>
            <a:r>
              <a:rPr lang="fr-FR" dirty="0" smtClean="0"/>
              <a:t> et absence de dioxygène. On considère que ces chondrites sont des vestiges des matériaux qui ont permis la formation de la Terre. Elles peuvent donc servir de témoins de la composition originelle de la Terre, y compris de son atmosphère.  </a:t>
            </a:r>
            <a:endParaRPr lang="fr-FR" dirty="0"/>
          </a:p>
        </p:txBody>
      </p:sp>
    </p:spTree>
    <p:extLst>
      <p:ext uri="{BB962C8B-B14F-4D97-AF65-F5344CB8AC3E}">
        <p14:creationId xmlns:p14="http://schemas.microsoft.com/office/powerpoint/2010/main" val="1058611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vers le bas 4"/>
          <p:cNvSpPr/>
          <p:nvPr/>
        </p:nvSpPr>
        <p:spPr>
          <a:xfrm>
            <a:off x="3948527" y="4009874"/>
            <a:ext cx="21602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97607"/>
            <a:ext cx="3429000" cy="2838450"/>
          </a:xfrm>
          <a:prstGeom prst="rect">
            <a:avLst/>
          </a:prstGeom>
        </p:spPr>
      </p:pic>
      <p:sp>
        <p:nvSpPr>
          <p:cNvPr id="3" name="ZoneTexte 2"/>
          <p:cNvSpPr txBox="1"/>
          <p:nvPr/>
        </p:nvSpPr>
        <p:spPr>
          <a:xfrm>
            <a:off x="4355976" y="908720"/>
            <a:ext cx="4104456" cy="1200329"/>
          </a:xfrm>
          <a:prstGeom prst="rect">
            <a:avLst/>
          </a:prstGeom>
          <a:noFill/>
        </p:spPr>
        <p:txBody>
          <a:bodyPr wrap="square" rtlCol="0">
            <a:spAutoFit/>
          </a:bodyPr>
          <a:lstStyle/>
          <a:p>
            <a:r>
              <a:rPr lang="fr-FR" dirty="0" smtClean="0"/>
              <a:t>Fragment de la chondrite d’Allende: c’est la plus grosse chondrite tombée le 8 février 1969 au Mexique. Elle pesait près de deux tonnes.</a:t>
            </a:r>
            <a:endParaRPr lang="fr-FR" dirty="0"/>
          </a:p>
        </p:txBody>
      </p:sp>
      <p:sp>
        <p:nvSpPr>
          <p:cNvPr id="6" name="ZoneTexte 5"/>
          <p:cNvSpPr txBox="1"/>
          <p:nvPr/>
        </p:nvSpPr>
        <p:spPr>
          <a:xfrm>
            <a:off x="611560" y="5013176"/>
            <a:ext cx="7416824" cy="1200329"/>
          </a:xfrm>
          <a:prstGeom prst="rect">
            <a:avLst/>
          </a:prstGeom>
          <a:noFill/>
        </p:spPr>
        <p:txBody>
          <a:bodyPr wrap="square" rtlCol="0">
            <a:spAutoFit/>
          </a:bodyPr>
          <a:lstStyle/>
          <a:p>
            <a:r>
              <a:rPr lang="fr-FR" dirty="0">
                <a:hlinkClick r:id="rId3"/>
              </a:rPr>
              <a:t>http://</a:t>
            </a:r>
            <a:r>
              <a:rPr lang="fr-FR" dirty="0" smtClean="0">
                <a:hlinkClick r:id="rId3"/>
              </a:rPr>
              <a:t>forum.planete-astronomie.com/video-sur-la-formation-de-la-terre-et-la-terre-est-nee-t584.html#p4371</a:t>
            </a:r>
            <a:endParaRPr lang="fr-FR" dirty="0" smtClean="0"/>
          </a:p>
          <a:p>
            <a:r>
              <a:rPr lang="fr-FR" dirty="0" smtClean="0"/>
              <a:t>Ce lien vous permet de comprendre un scénario envisagé pour expliquer la formation et l’évolution de la planète Terre: vidéo Partie n°1.</a:t>
            </a:r>
            <a:endParaRPr lang="fr-FR" dirty="0"/>
          </a:p>
        </p:txBody>
      </p:sp>
      <p:sp>
        <p:nvSpPr>
          <p:cNvPr id="8" name="ZoneTexte 7"/>
          <p:cNvSpPr txBox="1"/>
          <p:nvPr/>
        </p:nvSpPr>
        <p:spPr>
          <a:xfrm>
            <a:off x="395536" y="3375601"/>
            <a:ext cx="8496944" cy="646331"/>
          </a:xfrm>
          <a:prstGeom prst="rect">
            <a:avLst/>
          </a:prstGeom>
          <a:noFill/>
        </p:spPr>
        <p:txBody>
          <a:bodyPr wrap="square" rtlCol="0">
            <a:spAutoFit/>
          </a:bodyPr>
          <a:lstStyle/>
          <a:p>
            <a:r>
              <a:rPr lang="fr-FR" dirty="0" smtClean="0"/>
              <a:t>D’autre part, l’étude des émissions gazeuses lors d’une éruption volcanique montre un fort % de CO</a:t>
            </a:r>
            <a:r>
              <a:rPr lang="fr-FR" baseline="-25000" dirty="0" smtClean="0"/>
              <a:t>2 </a:t>
            </a:r>
            <a:r>
              <a:rPr lang="fr-FR" dirty="0" smtClean="0"/>
              <a:t>et de H</a:t>
            </a:r>
            <a:r>
              <a:rPr lang="fr-FR" baseline="-25000" dirty="0" smtClean="0"/>
              <a:t>2</a:t>
            </a:r>
            <a:r>
              <a:rPr lang="fr-FR" dirty="0" smtClean="0"/>
              <a:t>O, proches de ceux des chondrites (respectivement 83 et 12%).</a:t>
            </a:r>
            <a:endParaRPr lang="fr-FR" dirty="0"/>
          </a:p>
        </p:txBody>
      </p:sp>
    </p:spTree>
    <p:extLst>
      <p:ext uri="{BB962C8B-B14F-4D97-AF65-F5344CB8AC3E}">
        <p14:creationId xmlns:p14="http://schemas.microsoft.com/office/powerpoint/2010/main" val="3167753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836712"/>
            <a:ext cx="7848872" cy="5355312"/>
          </a:xfrm>
          <a:prstGeom prst="rect">
            <a:avLst/>
          </a:prstGeom>
          <a:noFill/>
        </p:spPr>
        <p:txBody>
          <a:bodyPr wrap="square" rtlCol="0">
            <a:spAutoFit/>
          </a:bodyPr>
          <a:lstStyle/>
          <a:p>
            <a:r>
              <a:rPr lang="fr-FR" b="1" u="sng" dirty="0"/>
              <a:t>I L’atmosphère primitive : une atmosphère réductrice</a:t>
            </a:r>
            <a:endParaRPr lang="fr-FR" dirty="0"/>
          </a:p>
          <a:p>
            <a:r>
              <a:rPr lang="fr-FR" dirty="0"/>
              <a:t>    </a:t>
            </a:r>
            <a:r>
              <a:rPr lang="fr-FR" b="1" u="sng" dirty="0" smtClean="0"/>
              <a:t> A Composition</a:t>
            </a:r>
            <a:endParaRPr lang="fr-FR" dirty="0"/>
          </a:p>
          <a:p>
            <a:r>
              <a:rPr lang="fr-FR" dirty="0"/>
              <a:t>La quasi-totalité de l’atmosphère terrestre s’est formée par un dégazage intense lors des 500 premiers millions de l’histoire de la Terre.  Ce dégazage se poursuit encore mais de façon plus lente.</a:t>
            </a:r>
          </a:p>
          <a:p>
            <a:r>
              <a:rPr lang="fr-FR" dirty="0"/>
              <a:t>On pense que l’atmosphère primitive était composée essentiellement de vapeur d’eau, de dioxyde de carbone et en moindre proportion d’ammoniac, de diazote, de méthane, et de gaz acide comme l’hydrogène sulfuré. Le dioxygène n’était pas présent.</a:t>
            </a:r>
          </a:p>
          <a:p>
            <a:r>
              <a:rPr lang="fr-FR" dirty="0"/>
              <a:t> </a:t>
            </a:r>
            <a:r>
              <a:rPr lang="fr-FR" b="1" u="sng" dirty="0" smtClean="0"/>
              <a:t>   </a:t>
            </a:r>
            <a:r>
              <a:rPr lang="fr-FR" b="1" u="sng" dirty="0"/>
              <a:t>B Arguments</a:t>
            </a:r>
            <a:endParaRPr lang="fr-FR" dirty="0"/>
          </a:p>
          <a:p>
            <a:pPr lvl="0"/>
            <a:r>
              <a:rPr lang="fr-FR" dirty="0"/>
              <a:t>Des arguments en faveur d’un dégazage :</a:t>
            </a:r>
          </a:p>
          <a:p>
            <a:r>
              <a:rPr lang="fr-FR" dirty="0"/>
              <a:t>   La lave contient des gaz dissous qui sont relâchés dans l’atmosphère durant les éruptions. </a:t>
            </a:r>
          </a:p>
          <a:p>
            <a:r>
              <a:rPr lang="fr-FR" dirty="0"/>
              <a:t>Le gaz le plus important dans les émissions volcaniques est la vapeur d’eau (H</a:t>
            </a:r>
            <a:r>
              <a:rPr lang="fr-FR" baseline="-25000" dirty="0"/>
              <a:t>2</a:t>
            </a:r>
            <a:r>
              <a:rPr lang="fr-FR" dirty="0"/>
              <a:t>O), suivie par le dioxyde de carbone (CO</a:t>
            </a:r>
            <a:r>
              <a:rPr lang="fr-FR" baseline="-25000" dirty="0"/>
              <a:t>2</a:t>
            </a:r>
            <a:r>
              <a:rPr lang="fr-FR" dirty="0"/>
              <a:t>) et le dioxyde de soufre (SO</a:t>
            </a:r>
            <a:r>
              <a:rPr lang="fr-FR" baseline="-25000" dirty="0"/>
              <a:t>2</a:t>
            </a:r>
            <a:r>
              <a:rPr lang="fr-FR" dirty="0"/>
              <a:t>). </a:t>
            </a:r>
          </a:p>
          <a:p>
            <a:r>
              <a:rPr lang="fr-FR" dirty="0"/>
              <a:t>   Un autre argument provient des teneurs en gaz des chondrites (météorites) qui témoignent de la composition originelle de la Terre et donc de la composition en gaz des enveloppes internes. La comparaison avec la composition de l’atmosphère actuelle témoigne d’un changement.</a:t>
            </a:r>
          </a:p>
        </p:txBody>
      </p:sp>
      <p:sp>
        <p:nvSpPr>
          <p:cNvPr id="7" name="ZoneTexte 6"/>
          <p:cNvSpPr txBox="1"/>
          <p:nvPr/>
        </p:nvSpPr>
        <p:spPr>
          <a:xfrm>
            <a:off x="611560" y="548680"/>
            <a:ext cx="7704856" cy="369332"/>
          </a:xfrm>
          <a:prstGeom prst="rect">
            <a:avLst/>
          </a:prstGeom>
          <a:noFill/>
        </p:spPr>
        <p:txBody>
          <a:bodyPr wrap="square" rtlCol="0">
            <a:spAutoFit/>
          </a:bodyPr>
          <a:lstStyle/>
          <a:p>
            <a:r>
              <a:rPr lang="fr-FR" dirty="0" smtClean="0"/>
              <a:t>De l’ensemble de ces observations, on peut ainsi résumer (voir </a:t>
            </a:r>
            <a:r>
              <a:rPr lang="fr-FR" dirty="0" err="1" smtClean="0"/>
              <a:t>chap</a:t>
            </a:r>
            <a:r>
              <a:rPr lang="fr-FR" dirty="0" smtClean="0"/>
              <a:t> I par. I):</a:t>
            </a:r>
            <a:endParaRPr lang="fr-FR" dirty="0"/>
          </a:p>
        </p:txBody>
      </p:sp>
    </p:spTree>
    <p:extLst>
      <p:ext uri="{BB962C8B-B14F-4D97-AF65-F5344CB8AC3E}">
        <p14:creationId xmlns:p14="http://schemas.microsoft.com/office/powerpoint/2010/main" val="331796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04664"/>
            <a:ext cx="8208912" cy="646331"/>
          </a:xfrm>
          <a:prstGeom prst="rect">
            <a:avLst/>
          </a:prstGeom>
          <a:noFill/>
        </p:spPr>
        <p:txBody>
          <a:bodyPr wrap="square" rtlCol="0">
            <a:spAutoFit/>
          </a:bodyPr>
          <a:lstStyle/>
          <a:p>
            <a:r>
              <a:rPr lang="fr-FR" b="1" dirty="0" smtClean="0"/>
              <a:t>Toutefois, une interrogation subsiste: comment sait-on que l’atmosphère primitive ne contenait pas de dioxygène?</a:t>
            </a:r>
            <a:endParaRPr lang="fr-FR" b="1" dirty="0"/>
          </a:p>
        </p:txBody>
      </p:sp>
      <p:sp>
        <p:nvSpPr>
          <p:cNvPr id="3" name="ZoneTexte 2"/>
          <p:cNvSpPr txBox="1"/>
          <p:nvPr/>
        </p:nvSpPr>
        <p:spPr>
          <a:xfrm>
            <a:off x="429334" y="1050995"/>
            <a:ext cx="8634351" cy="1200329"/>
          </a:xfrm>
          <a:prstGeom prst="rect">
            <a:avLst/>
          </a:prstGeom>
          <a:noFill/>
        </p:spPr>
        <p:txBody>
          <a:bodyPr wrap="none" rtlCol="0">
            <a:spAutoFit/>
          </a:bodyPr>
          <a:lstStyle/>
          <a:p>
            <a:r>
              <a:rPr lang="fr-FR" b="1" u="sng" dirty="0" smtClean="0"/>
              <a:t>Etape 1:</a:t>
            </a:r>
            <a:r>
              <a:rPr lang="fr-FR" dirty="0" smtClean="0"/>
              <a:t> La réponse vient de l’observation et de l’étude de minerai de fer, appelé gisement </a:t>
            </a:r>
          </a:p>
          <a:p>
            <a:r>
              <a:rPr lang="fr-FR" dirty="0" smtClean="0"/>
              <a:t>de fer rubané ou BIF pour </a:t>
            </a:r>
            <a:r>
              <a:rPr lang="fr-FR" dirty="0" err="1" smtClean="0"/>
              <a:t>Banded</a:t>
            </a:r>
            <a:r>
              <a:rPr lang="fr-FR" dirty="0" smtClean="0"/>
              <a:t> </a:t>
            </a:r>
            <a:r>
              <a:rPr lang="fr-FR" dirty="0" err="1" smtClean="0"/>
              <a:t>Iron</a:t>
            </a:r>
            <a:r>
              <a:rPr lang="fr-FR" dirty="0" smtClean="0"/>
              <a:t> Formation. Ces gisements datent de </a:t>
            </a:r>
          </a:p>
          <a:p>
            <a:r>
              <a:rPr lang="fr-FR" dirty="0"/>
              <a:t>-</a:t>
            </a:r>
            <a:r>
              <a:rPr lang="fr-FR" dirty="0" smtClean="0"/>
              <a:t>3,5 milliards d’années à – 2 milliards d’années environ et leur répartition est représentée</a:t>
            </a:r>
          </a:p>
          <a:p>
            <a:r>
              <a:rPr lang="fr-FR" dirty="0" smtClean="0"/>
              <a:t> sur la carte ci-dessous:</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2189057"/>
            <a:ext cx="7823200" cy="4216400"/>
          </a:xfrm>
          <a:prstGeom prst="rect">
            <a:avLst/>
          </a:prstGeom>
        </p:spPr>
      </p:pic>
    </p:spTree>
    <p:extLst>
      <p:ext uri="{BB962C8B-B14F-4D97-AF65-F5344CB8AC3E}">
        <p14:creationId xmlns:p14="http://schemas.microsoft.com/office/powerpoint/2010/main" val="1509818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5918"/>
            <a:ext cx="9144000" cy="4186163"/>
          </a:xfrm>
          <a:prstGeom prst="rect">
            <a:avLst/>
          </a:prstGeom>
        </p:spPr>
      </p:pic>
      <p:sp>
        <p:nvSpPr>
          <p:cNvPr id="5" name="ZoneTexte 4"/>
          <p:cNvSpPr txBox="1"/>
          <p:nvPr/>
        </p:nvSpPr>
        <p:spPr>
          <a:xfrm>
            <a:off x="272983" y="371453"/>
            <a:ext cx="6408712" cy="923330"/>
          </a:xfrm>
          <a:prstGeom prst="rect">
            <a:avLst/>
          </a:prstGeom>
          <a:noFill/>
        </p:spPr>
        <p:txBody>
          <a:bodyPr wrap="square" rtlCol="0">
            <a:spAutoFit/>
          </a:bodyPr>
          <a:lstStyle/>
          <a:p>
            <a:r>
              <a:rPr lang="fr-FR" b="1" dirty="0" smtClean="0"/>
              <a:t>Exemple d’un gisement de fer rubané: site de </a:t>
            </a:r>
            <a:r>
              <a:rPr lang="fr-FR" b="1" dirty="0" err="1" smtClean="0"/>
              <a:t>Fig</a:t>
            </a:r>
            <a:r>
              <a:rPr lang="fr-FR" b="1" dirty="0" smtClean="0"/>
              <a:t> </a:t>
            </a:r>
            <a:r>
              <a:rPr lang="fr-FR" b="1" dirty="0" err="1" smtClean="0"/>
              <a:t>Tree</a:t>
            </a:r>
            <a:r>
              <a:rPr lang="fr-FR" b="1" dirty="0" smtClean="0"/>
              <a:t> près de Barberton en Afrique du Sud. </a:t>
            </a:r>
            <a:r>
              <a:rPr lang="fr-FR" dirty="0"/>
              <a:t>Les fers rubanés présentés ici sont archéens et âgés de -3,26 à -3,22 Ga.</a:t>
            </a:r>
            <a:endParaRPr lang="fr-FR" b="1" dirty="0"/>
          </a:p>
        </p:txBody>
      </p:sp>
      <p:cxnSp>
        <p:nvCxnSpPr>
          <p:cNvPr id="7" name="Connecteur droit avec flèche 6"/>
          <p:cNvCxnSpPr/>
          <p:nvPr/>
        </p:nvCxnSpPr>
        <p:spPr>
          <a:xfrm flipH="1" flipV="1">
            <a:off x="1835696" y="2852936"/>
            <a:ext cx="1872208" cy="29523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187624" y="5797299"/>
            <a:ext cx="3960440" cy="369332"/>
          </a:xfrm>
          <a:prstGeom prst="rect">
            <a:avLst/>
          </a:prstGeom>
          <a:noFill/>
        </p:spPr>
        <p:txBody>
          <a:bodyPr wrap="square" rtlCol="0">
            <a:spAutoFit/>
          </a:bodyPr>
          <a:lstStyle/>
          <a:p>
            <a:r>
              <a:rPr lang="fr-FR" dirty="0" smtClean="0"/>
              <a:t>Affleurement de Fer rubané</a:t>
            </a:r>
            <a:endParaRPr lang="fr-FR" dirty="0"/>
          </a:p>
        </p:txBody>
      </p:sp>
      <p:cxnSp>
        <p:nvCxnSpPr>
          <p:cNvPr id="10" name="Connecteur droit avec flèche 9"/>
          <p:cNvCxnSpPr/>
          <p:nvPr/>
        </p:nvCxnSpPr>
        <p:spPr>
          <a:xfrm flipV="1">
            <a:off x="7452320" y="2708920"/>
            <a:ext cx="1440160" cy="309634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6372200" y="2636912"/>
            <a:ext cx="792088" cy="316835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148064" y="5765033"/>
            <a:ext cx="3960440" cy="646331"/>
          </a:xfrm>
          <a:prstGeom prst="rect">
            <a:avLst/>
          </a:prstGeom>
          <a:noFill/>
        </p:spPr>
        <p:txBody>
          <a:bodyPr wrap="square" rtlCol="0">
            <a:spAutoFit/>
          </a:bodyPr>
          <a:lstStyle/>
          <a:p>
            <a:r>
              <a:rPr lang="fr-FR" dirty="0" smtClean="0"/>
              <a:t>Importance des gisements de Fer rubané</a:t>
            </a:r>
            <a:endParaRPr lang="fr-FR" dirty="0"/>
          </a:p>
        </p:txBody>
      </p:sp>
    </p:spTree>
    <p:extLst>
      <p:ext uri="{BB962C8B-B14F-4D97-AF65-F5344CB8AC3E}">
        <p14:creationId xmlns:p14="http://schemas.microsoft.com/office/powerpoint/2010/main" val="968673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2204864"/>
            <a:ext cx="7708900" cy="3987800"/>
          </a:xfrm>
          <a:prstGeom prst="rect">
            <a:avLst/>
          </a:prstGeom>
        </p:spPr>
      </p:pic>
      <p:sp>
        <p:nvSpPr>
          <p:cNvPr id="5" name="ZoneTexte 4"/>
          <p:cNvSpPr txBox="1"/>
          <p:nvPr/>
        </p:nvSpPr>
        <p:spPr>
          <a:xfrm>
            <a:off x="717550" y="548680"/>
            <a:ext cx="6590754" cy="1200329"/>
          </a:xfrm>
          <a:prstGeom prst="rect">
            <a:avLst/>
          </a:prstGeom>
          <a:noFill/>
        </p:spPr>
        <p:txBody>
          <a:bodyPr wrap="square" rtlCol="0">
            <a:spAutoFit/>
          </a:bodyPr>
          <a:lstStyle/>
          <a:p>
            <a:r>
              <a:rPr lang="fr-FR" b="1" dirty="0"/>
              <a:t>D</a:t>
            </a:r>
            <a:r>
              <a:rPr lang="fr-FR" b="1" dirty="0" smtClean="0"/>
              <a:t>atation </a:t>
            </a:r>
            <a:r>
              <a:rPr lang="fr-FR" b="1" dirty="0"/>
              <a:t>des gisements de fers </a:t>
            </a:r>
            <a:r>
              <a:rPr lang="fr-FR" b="1" dirty="0" smtClean="0"/>
              <a:t>rubanés</a:t>
            </a:r>
          </a:p>
          <a:p>
            <a:r>
              <a:rPr lang="fr-FR" dirty="0"/>
              <a:t>Les BIF du Protérozoïque inférieur forment de très gros gisements ; les couches sont réparties sur de vastes surfaces et constituent la majorité des gisements d'importance économique majeure.</a:t>
            </a:r>
          </a:p>
        </p:txBody>
      </p:sp>
      <p:cxnSp>
        <p:nvCxnSpPr>
          <p:cNvPr id="7" name="Connecteur droit 6"/>
          <p:cNvCxnSpPr/>
          <p:nvPr/>
        </p:nvCxnSpPr>
        <p:spPr>
          <a:xfrm>
            <a:off x="2699792" y="3717032"/>
            <a:ext cx="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051720" y="3356992"/>
            <a:ext cx="1368152" cy="369332"/>
          </a:xfrm>
          <a:prstGeom prst="rect">
            <a:avLst/>
          </a:prstGeom>
          <a:noFill/>
        </p:spPr>
        <p:txBody>
          <a:bodyPr wrap="square" rtlCol="0">
            <a:spAutoFit/>
          </a:bodyPr>
          <a:lstStyle/>
          <a:p>
            <a:r>
              <a:rPr lang="fr-FR" dirty="0" err="1" smtClean="0"/>
              <a:t>Fig</a:t>
            </a:r>
            <a:r>
              <a:rPr lang="fr-FR" dirty="0" smtClean="0"/>
              <a:t> </a:t>
            </a:r>
            <a:r>
              <a:rPr lang="fr-FR" dirty="0" err="1" smtClean="0"/>
              <a:t>Tree</a:t>
            </a:r>
            <a:endParaRPr lang="fr-FR" dirty="0"/>
          </a:p>
        </p:txBody>
      </p:sp>
    </p:spTree>
    <p:extLst>
      <p:ext uri="{BB962C8B-B14F-4D97-AF65-F5344CB8AC3E}">
        <p14:creationId xmlns:p14="http://schemas.microsoft.com/office/powerpoint/2010/main" val="2496826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7544" y="620688"/>
            <a:ext cx="7569200" cy="1200329"/>
          </a:xfrm>
          <a:prstGeom prst="rect">
            <a:avLst/>
          </a:prstGeom>
          <a:noFill/>
        </p:spPr>
        <p:txBody>
          <a:bodyPr wrap="square" rtlCol="0">
            <a:spAutoFit/>
          </a:bodyPr>
          <a:lstStyle/>
          <a:p>
            <a:r>
              <a:rPr lang="fr-FR" dirty="0" smtClean="0"/>
              <a:t>Les BIF correspondent à  des roches sédimentaires formées en milieu océanique à partir des produits de l’altération des roches continentales. L’altération par l’eau des roches continentales provoque la libération d’ions Fe</a:t>
            </a:r>
            <a:r>
              <a:rPr lang="fr-FR" baseline="30000" dirty="0" smtClean="0"/>
              <a:t>2+</a:t>
            </a:r>
            <a:endParaRPr lang="fr-FR" dirty="0" smtClean="0"/>
          </a:p>
          <a:p>
            <a:r>
              <a:rPr lang="fr-FR" dirty="0" smtClean="0"/>
              <a:t>Les ions Fe2+  sont solubles en conditions réductrices.</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16832"/>
            <a:ext cx="7569200" cy="3579601"/>
          </a:xfrm>
          <a:prstGeom prst="rect">
            <a:avLst/>
          </a:prstGeom>
        </p:spPr>
      </p:pic>
    </p:spTree>
    <p:extLst>
      <p:ext uri="{BB962C8B-B14F-4D97-AF65-F5344CB8AC3E}">
        <p14:creationId xmlns:p14="http://schemas.microsoft.com/office/powerpoint/2010/main" val="2240415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20688"/>
            <a:ext cx="7920880" cy="1754326"/>
          </a:xfrm>
          <a:prstGeom prst="rect">
            <a:avLst/>
          </a:prstGeom>
          <a:noFill/>
        </p:spPr>
        <p:txBody>
          <a:bodyPr wrap="square" rtlCol="0">
            <a:spAutoFit/>
          </a:bodyPr>
          <a:lstStyle/>
          <a:p>
            <a:r>
              <a:rPr lang="fr-FR" dirty="0" smtClean="0"/>
              <a:t>Si vous aviez des  documents de ce type, il faudrait en extraire les informations suivantes:</a:t>
            </a:r>
          </a:p>
          <a:p>
            <a:pPr marL="285750" indent="-285750">
              <a:buFontTx/>
              <a:buChar char="-"/>
            </a:pPr>
            <a:r>
              <a:rPr lang="fr-FR" dirty="0" smtClean="0"/>
              <a:t>Les gisements de fer rubané ne se sont formés qu’en milieu océanique.</a:t>
            </a:r>
          </a:p>
          <a:p>
            <a:pPr marL="285750" indent="-285750">
              <a:buFontTx/>
              <a:buChar char="-"/>
            </a:pPr>
            <a:r>
              <a:rPr lang="fr-FR" dirty="0" smtClean="0"/>
              <a:t>Le fer Fe</a:t>
            </a:r>
            <a:r>
              <a:rPr lang="fr-FR" baseline="30000" dirty="0" smtClean="0"/>
              <a:t>2+ </a:t>
            </a:r>
            <a:r>
              <a:rPr lang="fr-FR" dirty="0" smtClean="0"/>
              <a:t>provient de l’altération des continents. Cependant, il n’est soluble qu’en condition réductrice .</a:t>
            </a:r>
          </a:p>
          <a:p>
            <a:r>
              <a:rPr lang="fr-FR" dirty="0" smtClean="0"/>
              <a:t>- Ces gisements se sont formés entre -3,5 et – 1,9 Ga environ</a:t>
            </a:r>
            <a:endParaRPr lang="fr-FR" dirty="0"/>
          </a:p>
        </p:txBody>
      </p:sp>
      <p:sp>
        <p:nvSpPr>
          <p:cNvPr id="3" name="Flèche vers le bas 2"/>
          <p:cNvSpPr/>
          <p:nvPr/>
        </p:nvSpPr>
        <p:spPr>
          <a:xfrm>
            <a:off x="3923928" y="2370530"/>
            <a:ext cx="288032" cy="682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67544" y="2996952"/>
            <a:ext cx="8424936" cy="1754326"/>
          </a:xfrm>
          <a:prstGeom prst="rect">
            <a:avLst/>
          </a:prstGeom>
          <a:noFill/>
        </p:spPr>
        <p:txBody>
          <a:bodyPr wrap="square" rtlCol="0">
            <a:spAutoFit/>
          </a:bodyPr>
          <a:lstStyle/>
          <a:p>
            <a:r>
              <a:rPr lang="fr-FR" dirty="0" smtClean="0"/>
              <a:t>On peut donc en déduire que, puisque ces gisements de fer rubané se sont formés en milieu océanique, l’atmosphère n’était pas oxydante. Or le dioxygène est un puissant oxydant. S’il avait été présent à cette époque, les ions Fe</a:t>
            </a:r>
            <a:r>
              <a:rPr lang="fr-FR" baseline="30000" dirty="0" smtClean="0"/>
              <a:t>2+ </a:t>
            </a:r>
            <a:r>
              <a:rPr lang="fr-FR" dirty="0" smtClean="0"/>
              <a:t>auraient été oxydés rapidement lors de leur transport par les eaux continentales (rivières, fleuves).  On peut donc penser qu’entre -3,5 et -1,9 milliards d’années l’atmosphère ne contenait pas de dioxygène. </a:t>
            </a:r>
            <a:endParaRPr lang="fr-FR" dirty="0"/>
          </a:p>
        </p:txBody>
      </p:sp>
      <p:sp>
        <p:nvSpPr>
          <p:cNvPr id="7" name="ZoneTexte 6"/>
          <p:cNvSpPr txBox="1"/>
          <p:nvPr/>
        </p:nvSpPr>
        <p:spPr>
          <a:xfrm>
            <a:off x="467544" y="5013176"/>
            <a:ext cx="8064896" cy="369332"/>
          </a:xfrm>
          <a:prstGeom prst="rect">
            <a:avLst/>
          </a:prstGeom>
          <a:noFill/>
          <a:ln>
            <a:solidFill>
              <a:schemeClr val="tx1"/>
            </a:solidFill>
          </a:ln>
        </p:spPr>
        <p:txBody>
          <a:bodyPr wrap="square" rtlCol="0">
            <a:spAutoFit/>
          </a:bodyPr>
          <a:lstStyle/>
          <a:p>
            <a:r>
              <a:rPr lang="fr-FR" dirty="0" smtClean="0"/>
              <a:t>                                   Comment vérifier ce scénario hypothétique?</a:t>
            </a:r>
            <a:endParaRPr lang="fr-FR" dirty="0"/>
          </a:p>
        </p:txBody>
      </p:sp>
    </p:spTree>
    <p:extLst>
      <p:ext uri="{BB962C8B-B14F-4D97-AF65-F5344CB8AC3E}">
        <p14:creationId xmlns:p14="http://schemas.microsoft.com/office/powerpoint/2010/main" val="3198841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404664"/>
            <a:ext cx="8352928" cy="1477328"/>
          </a:xfrm>
          <a:prstGeom prst="rect">
            <a:avLst/>
          </a:prstGeom>
          <a:noFill/>
        </p:spPr>
        <p:txBody>
          <a:bodyPr wrap="square" rtlCol="0">
            <a:spAutoFit/>
          </a:bodyPr>
          <a:lstStyle/>
          <a:p>
            <a:r>
              <a:rPr lang="fr-FR" b="1" u="sng" dirty="0" smtClean="0"/>
              <a:t>Etape </a:t>
            </a:r>
            <a:r>
              <a:rPr lang="fr-FR" b="1" u="sng" dirty="0"/>
              <a:t>2 :</a:t>
            </a:r>
            <a:r>
              <a:rPr lang="fr-FR" dirty="0"/>
              <a:t> expérience pour déterminer les conditions de formation des oxydes ferriques</a:t>
            </a:r>
          </a:p>
          <a:p>
            <a:r>
              <a:rPr lang="fr-FR" dirty="0"/>
              <a:t>Le fer existe à l’état naturel sous deux formes : le fer ferreux noté Fe</a:t>
            </a:r>
            <a:r>
              <a:rPr lang="fr-FR" baseline="30000" dirty="0"/>
              <a:t>2+</a:t>
            </a:r>
            <a:r>
              <a:rPr lang="fr-FR" dirty="0"/>
              <a:t> (soluble) et le fer ferrique noté Fe</a:t>
            </a:r>
            <a:r>
              <a:rPr lang="fr-FR" baseline="30000" dirty="0"/>
              <a:t>3+</a:t>
            </a:r>
            <a:r>
              <a:rPr lang="fr-FR" dirty="0"/>
              <a:t> beaucoup moins soluble. Suivant les conditions du milieu, le fer se trouve sous l’une ou l’autre forme.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68476" y="2111629"/>
            <a:ext cx="6048672" cy="4536504"/>
          </a:xfrm>
          <a:prstGeom prst="rect">
            <a:avLst/>
          </a:prstGeom>
        </p:spPr>
      </p:pic>
      <p:sp>
        <p:nvSpPr>
          <p:cNvPr id="6" name="ZoneTexte 5"/>
          <p:cNvSpPr txBox="1"/>
          <p:nvPr/>
        </p:nvSpPr>
        <p:spPr>
          <a:xfrm>
            <a:off x="107503" y="2887776"/>
            <a:ext cx="1080120" cy="1477328"/>
          </a:xfrm>
          <a:prstGeom prst="rect">
            <a:avLst/>
          </a:prstGeom>
          <a:noFill/>
        </p:spPr>
        <p:txBody>
          <a:bodyPr wrap="square" rtlCol="0">
            <a:spAutoFit/>
          </a:bodyPr>
          <a:lstStyle/>
          <a:p>
            <a:r>
              <a:rPr lang="fr-FR" dirty="0" smtClean="0"/>
              <a:t>Solution de sulfate de fer</a:t>
            </a:r>
          </a:p>
          <a:p>
            <a:r>
              <a:rPr lang="fr-FR" dirty="0" smtClean="0"/>
              <a:t>FeSO</a:t>
            </a:r>
            <a:r>
              <a:rPr lang="fr-FR" baseline="-25000" dirty="0" smtClean="0"/>
              <a:t>4</a:t>
            </a:r>
            <a:endParaRPr lang="fr-FR" baseline="-25000" dirty="0"/>
          </a:p>
        </p:txBody>
      </p:sp>
      <p:sp>
        <p:nvSpPr>
          <p:cNvPr id="7" name="ZoneTexte 6"/>
          <p:cNvSpPr txBox="1"/>
          <p:nvPr/>
        </p:nvSpPr>
        <p:spPr>
          <a:xfrm>
            <a:off x="7380312" y="2724094"/>
            <a:ext cx="1080120" cy="1477328"/>
          </a:xfrm>
          <a:prstGeom prst="rect">
            <a:avLst/>
          </a:prstGeom>
          <a:noFill/>
        </p:spPr>
        <p:txBody>
          <a:bodyPr wrap="square" rtlCol="0">
            <a:spAutoFit/>
          </a:bodyPr>
          <a:lstStyle/>
          <a:p>
            <a:r>
              <a:rPr lang="fr-FR" dirty="0" smtClean="0"/>
              <a:t>Solution de Chlorure de Fer</a:t>
            </a:r>
          </a:p>
          <a:p>
            <a:r>
              <a:rPr lang="fr-FR" dirty="0" smtClean="0"/>
              <a:t>FeCl</a:t>
            </a:r>
            <a:r>
              <a:rPr lang="fr-FR" baseline="-25000" dirty="0" smtClean="0"/>
              <a:t>3</a:t>
            </a:r>
            <a:endParaRPr lang="fr-FR" baseline="-25000" dirty="0"/>
          </a:p>
        </p:txBody>
      </p:sp>
      <p:sp>
        <p:nvSpPr>
          <p:cNvPr id="8" name="ZoneTexte 7"/>
          <p:cNvSpPr txBox="1"/>
          <p:nvPr/>
        </p:nvSpPr>
        <p:spPr>
          <a:xfrm>
            <a:off x="251520" y="4365104"/>
            <a:ext cx="936103" cy="369332"/>
          </a:xfrm>
          <a:prstGeom prst="rect">
            <a:avLst/>
          </a:prstGeom>
          <a:noFill/>
        </p:spPr>
        <p:txBody>
          <a:bodyPr wrap="square" rtlCol="0">
            <a:spAutoFit/>
          </a:bodyPr>
          <a:lstStyle/>
          <a:p>
            <a:r>
              <a:rPr lang="fr-FR" dirty="0" smtClean="0"/>
              <a:t>+ </a:t>
            </a:r>
            <a:r>
              <a:rPr lang="fr-FR" dirty="0" err="1" smtClean="0"/>
              <a:t>NaOH</a:t>
            </a:r>
            <a:endParaRPr lang="fr-FR" dirty="0"/>
          </a:p>
        </p:txBody>
      </p:sp>
      <p:sp>
        <p:nvSpPr>
          <p:cNvPr id="9" name="ZoneTexte 8"/>
          <p:cNvSpPr txBox="1"/>
          <p:nvPr/>
        </p:nvSpPr>
        <p:spPr>
          <a:xfrm>
            <a:off x="7380312" y="4195215"/>
            <a:ext cx="936103" cy="369332"/>
          </a:xfrm>
          <a:prstGeom prst="rect">
            <a:avLst/>
          </a:prstGeom>
          <a:noFill/>
        </p:spPr>
        <p:txBody>
          <a:bodyPr wrap="square" rtlCol="0">
            <a:spAutoFit/>
          </a:bodyPr>
          <a:lstStyle/>
          <a:p>
            <a:r>
              <a:rPr lang="fr-FR" dirty="0" smtClean="0"/>
              <a:t>+ </a:t>
            </a:r>
            <a:r>
              <a:rPr lang="fr-FR" dirty="0" err="1" smtClean="0"/>
              <a:t>NaOH</a:t>
            </a:r>
            <a:endParaRPr lang="fr-FR" dirty="0"/>
          </a:p>
        </p:txBody>
      </p:sp>
      <p:sp>
        <p:nvSpPr>
          <p:cNvPr id="10" name="ZoneTexte 9"/>
          <p:cNvSpPr txBox="1"/>
          <p:nvPr/>
        </p:nvSpPr>
        <p:spPr>
          <a:xfrm>
            <a:off x="1043608" y="1772816"/>
            <a:ext cx="6173540" cy="369332"/>
          </a:xfrm>
          <a:prstGeom prst="rect">
            <a:avLst/>
          </a:prstGeom>
          <a:noFill/>
        </p:spPr>
        <p:txBody>
          <a:bodyPr wrap="square" rtlCol="0">
            <a:spAutoFit/>
          </a:bodyPr>
          <a:lstStyle/>
          <a:p>
            <a:r>
              <a:rPr lang="fr-FR" dirty="0" smtClean="0"/>
              <a:t>Expériences témoins: identification des ions fer</a:t>
            </a:r>
            <a:endParaRPr lang="fr-FR" dirty="0"/>
          </a:p>
        </p:txBody>
      </p:sp>
      <p:sp>
        <p:nvSpPr>
          <p:cNvPr id="11" name="ZoneTexte 10"/>
          <p:cNvSpPr txBox="1"/>
          <p:nvPr/>
        </p:nvSpPr>
        <p:spPr>
          <a:xfrm>
            <a:off x="3469820" y="6261403"/>
            <a:ext cx="3384376" cy="369332"/>
          </a:xfrm>
          <a:prstGeom prst="rect">
            <a:avLst/>
          </a:prstGeom>
          <a:noFill/>
        </p:spPr>
        <p:txBody>
          <a:bodyPr wrap="square" rtlCol="0">
            <a:spAutoFit/>
          </a:bodyPr>
          <a:lstStyle/>
          <a:p>
            <a:r>
              <a:rPr lang="fr-FR" dirty="0" smtClean="0"/>
              <a:t>Préparation: </a:t>
            </a:r>
            <a:r>
              <a:rPr lang="fr-FR" dirty="0" err="1" smtClean="0"/>
              <a:t>V.Boucher</a:t>
            </a:r>
            <a:endParaRPr lang="fr-FR" dirty="0"/>
          </a:p>
        </p:txBody>
      </p:sp>
    </p:spTree>
    <p:extLst>
      <p:ext uri="{BB962C8B-B14F-4D97-AF65-F5344CB8AC3E}">
        <p14:creationId xmlns:p14="http://schemas.microsoft.com/office/powerpoint/2010/main" val="1480476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187" y="0"/>
            <a:ext cx="3857625" cy="6858000"/>
          </a:xfrm>
          <a:prstGeom prst="rect">
            <a:avLst/>
          </a:prstGeom>
        </p:spPr>
      </p:pic>
      <p:cxnSp>
        <p:nvCxnSpPr>
          <p:cNvPr id="12" name="Connecteur droit avec flèche 11"/>
          <p:cNvCxnSpPr/>
          <p:nvPr/>
        </p:nvCxnSpPr>
        <p:spPr>
          <a:xfrm>
            <a:off x="1907704" y="1915091"/>
            <a:ext cx="2160240" cy="29540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4716016" y="1782108"/>
            <a:ext cx="2232248" cy="30870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79512" y="1268760"/>
            <a:ext cx="2016224" cy="646331"/>
          </a:xfrm>
          <a:prstGeom prst="rect">
            <a:avLst/>
          </a:prstGeom>
          <a:noFill/>
        </p:spPr>
        <p:txBody>
          <a:bodyPr wrap="square" rtlCol="0">
            <a:spAutoFit/>
          </a:bodyPr>
          <a:lstStyle/>
          <a:p>
            <a:r>
              <a:rPr lang="fr-FR" b="1" dirty="0" smtClean="0">
                <a:solidFill>
                  <a:srgbClr val="00B050"/>
                </a:solidFill>
              </a:rPr>
              <a:t>Précipité vert de </a:t>
            </a:r>
          </a:p>
          <a:p>
            <a:r>
              <a:rPr lang="fr-FR" b="1" dirty="0">
                <a:solidFill>
                  <a:srgbClr val="00B050"/>
                </a:solidFill>
              </a:rPr>
              <a:t>Fe(OH)</a:t>
            </a:r>
            <a:r>
              <a:rPr lang="fr-FR" b="1" baseline="-25000" dirty="0">
                <a:solidFill>
                  <a:srgbClr val="00B050"/>
                </a:solidFill>
              </a:rPr>
              <a:t>2(s)</a:t>
            </a:r>
            <a:r>
              <a:rPr lang="fr-FR" b="1" dirty="0">
                <a:solidFill>
                  <a:srgbClr val="00B050"/>
                </a:solidFill>
              </a:rPr>
              <a:t> </a:t>
            </a:r>
          </a:p>
        </p:txBody>
      </p:sp>
      <p:sp>
        <p:nvSpPr>
          <p:cNvPr id="21" name="ZoneTexte 20"/>
          <p:cNvSpPr txBox="1"/>
          <p:nvPr/>
        </p:nvSpPr>
        <p:spPr>
          <a:xfrm>
            <a:off x="7020272" y="1591925"/>
            <a:ext cx="1584176" cy="923330"/>
          </a:xfrm>
          <a:prstGeom prst="rect">
            <a:avLst/>
          </a:prstGeom>
          <a:noFill/>
        </p:spPr>
        <p:txBody>
          <a:bodyPr wrap="square" rtlCol="0">
            <a:spAutoFit/>
          </a:bodyPr>
          <a:lstStyle/>
          <a:p>
            <a:r>
              <a:rPr lang="fr-FR" b="1" dirty="0" smtClean="0">
                <a:solidFill>
                  <a:srgbClr val="FF0000"/>
                </a:solidFill>
              </a:rPr>
              <a:t>Précipité orange de </a:t>
            </a:r>
          </a:p>
          <a:p>
            <a:r>
              <a:rPr lang="fr-FR" b="1" dirty="0">
                <a:solidFill>
                  <a:srgbClr val="FF0000"/>
                </a:solidFill>
              </a:rPr>
              <a:t>Fe(OH)</a:t>
            </a:r>
            <a:r>
              <a:rPr lang="fr-FR" b="1" baseline="-25000" dirty="0">
                <a:solidFill>
                  <a:srgbClr val="FF0000"/>
                </a:solidFill>
              </a:rPr>
              <a:t>3(s)</a:t>
            </a:r>
            <a:r>
              <a:rPr lang="fr-FR" b="1" dirty="0">
                <a:solidFill>
                  <a:srgbClr val="FF0000"/>
                </a:solidFill>
              </a:rPr>
              <a:t> </a:t>
            </a:r>
          </a:p>
        </p:txBody>
      </p:sp>
      <p:sp>
        <p:nvSpPr>
          <p:cNvPr id="22" name="Flèche vers le bas 21"/>
          <p:cNvSpPr/>
          <p:nvPr/>
        </p:nvSpPr>
        <p:spPr>
          <a:xfrm>
            <a:off x="971600" y="2204864"/>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a:off x="7329233" y="2724320"/>
            <a:ext cx="50405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395536" y="3573016"/>
            <a:ext cx="1800200" cy="923330"/>
          </a:xfrm>
          <a:prstGeom prst="rect">
            <a:avLst/>
          </a:prstGeom>
          <a:noFill/>
        </p:spPr>
        <p:txBody>
          <a:bodyPr wrap="square" rtlCol="0">
            <a:spAutoFit/>
          </a:bodyPr>
          <a:lstStyle/>
          <a:p>
            <a:r>
              <a:rPr lang="fr-FR" b="1" dirty="0" smtClean="0">
                <a:solidFill>
                  <a:srgbClr val="00B050"/>
                </a:solidFill>
              </a:rPr>
              <a:t>Il y avait présence d’ions Fe</a:t>
            </a:r>
            <a:r>
              <a:rPr lang="fr-FR" b="1" baseline="30000" dirty="0" smtClean="0">
                <a:solidFill>
                  <a:srgbClr val="00B050"/>
                </a:solidFill>
              </a:rPr>
              <a:t>2+</a:t>
            </a:r>
            <a:endParaRPr lang="fr-FR" b="1" baseline="30000" dirty="0">
              <a:solidFill>
                <a:srgbClr val="00B050"/>
              </a:solidFill>
            </a:endParaRPr>
          </a:p>
        </p:txBody>
      </p:sp>
      <p:sp>
        <p:nvSpPr>
          <p:cNvPr id="25" name="ZoneTexte 24"/>
          <p:cNvSpPr txBox="1"/>
          <p:nvPr/>
        </p:nvSpPr>
        <p:spPr>
          <a:xfrm>
            <a:off x="6912260" y="3930519"/>
            <a:ext cx="1800200" cy="923330"/>
          </a:xfrm>
          <a:prstGeom prst="rect">
            <a:avLst/>
          </a:prstGeom>
          <a:noFill/>
        </p:spPr>
        <p:txBody>
          <a:bodyPr wrap="square" rtlCol="0">
            <a:spAutoFit/>
          </a:bodyPr>
          <a:lstStyle/>
          <a:p>
            <a:r>
              <a:rPr lang="fr-FR" b="1" dirty="0" smtClean="0">
                <a:solidFill>
                  <a:srgbClr val="FF0000"/>
                </a:solidFill>
              </a:rPr>
              <a:t>Il y avait présence d’ions Fe</a:t>
            </a:r>
            <a:r>
              <a:rPr lang="fr-FR" b="1" baseline="30000" dirty="0">
                <a:solidFill>
                  <a:srgbClr val="FF0000"/>
                </a:solidFill>
              </a:rPr>
              <a:t>3</a:t>
            </a:r>
            <a:r>
              <a:rPr lang="fr-FR" b="1" baseline="30000" dirty="0" smtClean="0">
                <a:solidFill>
                  <a:srgbClr val="FF0000"/>
                </a:solidFill>
              </a:rPr>
              <a:t>+</a:t>
            </a:r>
            <a:endParaRPr lang="fr-FR" b="1" baseline="30000" dirty="0">
              <a:solidFill>
                <a:srgbClr val="FF0000"/>
              </a:solidFill>
            </a:endParaRPr>
          </a:p>
        </p:txBody>
      </p:sp>
      <p:sp>
        <p:nvSpPr>
          <p:cNvPr id="26" name="ZoneTexte 25"/>
          <p:cNvSpPr txBox="1"/>
          <p:nvPr/>
        </p:nvSpPr>
        <p:spPr>
          <a:xfrm>
            <a:off x="4571999" y="6453336"/>
            <a:ext cx="2160241" cy="369332"/>
          </a:xfrm>
          <a:prstGeom prst="rect">
            <a:avLst/>
          </a:prstGeom>
          <a:noFill/>
        </p:spPr>
        <p:txBody>
          <a:bodyPr wrap="square" rtlCol="0">
            <a:spAutoFit/>
          </a:bodyPr>
          <a:lstStyle/>
          <a:p>
            <a:r>
              <a:rPr lang="fr-FR" dirty="0" smtClean="0"/>
              <a:t>Photo: </a:t>
            </a:r>
            <a:r>
              <a:rPr lang="fr-FR" dirty="0" err="1" smtClean="0"/>
              <a:t>I.Casenave</a:t>
            </a:r>
            <a:endParaRPr lang="fr-FR" dirty="0"/>
          </a:p>
        </p:txBody>
      </p:sp>
    </p:spTree>
    <p:extLst>
      <p:ext uri="{BB962C8B-B14F-4D97-AF65-F5344CB8AC3E}">
        <p14:creationId xmlns:p14="http://schemas.microsoft.com/office/powerpoint/2010/main" val="2504133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p:spPr>
        <p:txBody>
          <a:bodyPr/>
          <a:lstStyle/>
          <a:p>
            <a:r>
              <a:rPr lang="fr-FR" b="1" dirty="0" err="1" smtClean="0">
                <a:solidFill>
                  <a:srgbClr val="7030A0"/>
                </a:solidFill>
              </a:rPr>
              <a:t>Chap</a:t>
            </a:r>
            <a:r>
              <a:rPr lang="fr-FR" b="1" dirty="0" smtClean="0">
                <a:solidFill>
                  <a:srgbClr val="7030A0"/>
                </a:solidFill>
              </a:rPr>
              <a:t> I: L’évolution de l’atmosphère de la Terre</a:t>
            </a:r>
            <a:endParaRPr lang="fr-FR" b="1" dirty="0">
              <a:solidFill>
                <a:srgbClr val="7030A0"/>
              </a:solidFill>
            </a:endParaRPr>
          </a:p>
        </p:txBody>
      </p:sp>
      <p:sp>
        <p:nvSpPr>
          <p:cNvPr id="3" name="Sous-titre 2"/>
          <p:cNvSpPr>
            <a:spLocks noGrp="1"/>
          </p:cNvSpPr>
          <p:nvPr>
            <p:ph type="subTitle" idx="1"/>
          </p:nvPr>
        </p:nvSpPr>
        <p:spPr>
          <a:xfrm>
            <a:off x="1331640" y="2492896"/>
            <a:ext cx="6400800" cy="2736304"/>
          </a:xfrm>
        </p:spPr>
        <p:txBody>
          <a:bodyPr>
            <a:normAutofit/>
          </a:bodyPr>
          <a:lstStyle/>
          <a:p>
            <a:r>
              <a:rPr lang="fr-FR" dirty="0" smtClean="0">
                <a:solidFill>
                  <a:schemeClr val="tx1"/>
                </a:solidFill>
              </a:rPr>
              <a:t>L’atmosphère correspond à l’enveloppe gazeuse de la Terre. Le pourcentage des différents gaz qui la compose a changé au cours des temps géologiques.</a:t>
            </a:r>
            <a:endParaRPr lang="fr-FR" dirty="0">
              <a:solidFill>
                <a:schemeClr val="tx1"/>
              </a:solidFill>
            </a:endParaRPr>
          </a:p>
        </p:txBody>
      </p:sp>
    </p:spTree>
    <p:extLst>
      <p:ext uri="{BB962C8B-B14F-4D97-AF65-F5344CB8AC3E}">
        <p14:creationId xmlns:p14="http://schemas.microsoft.com/office/powerpoint/2010/main" val="1457899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r="7865" b="10474"/>
          <a:stretch/>
        </p:blipFill>
        <p:spPr>
          <a:xfrm>
            <a:off x="77755" y="3018350"/>
            <a:ext cx="4566254" cy="2495759"/>
          </a:xfrm>
          <a:prstGeom prst="rect">
            <a:avLst/>
          </a:prstGeom>
        </p:spPr>
      </p:pic>
      <p:sp>
        <p:nvSpPr>
          <p:cNvPr id="6" name="ZoneTexte 5"/>
          <p:cNvSpPr txBox="1"/>
          <p:nvPr/>
        </p:nvSpPr>
        <p:spPr>
          <a:xfrm>
            <a:off x="415562" y="182118"/>
            <a:ext cx="1348126" cy="369332"/>
          </a:xfrm>
          <a:prstGeom prst="rect">
            <a:avLst/>
          </a:prstGeom>
          <a:noFill/>
        </p:spPr>
        <p:txBody>
          <a:bodyPr wrap="square" rtlCol="0">
            <a:spAutoFit/>
          </a:bodyPr>
          <a:lstStyle/>
          <a:p>
            <a:r>
              <a:rPr lang="fr-FR" b="1" u="sng" dirty="0" smtClean="0"/>
              <a:t>Expérience:</a:t>
            </a:r>
            <a:endParaRPr lang="fr-FR" b="1" u="sng" dirty="0"/>
          </a:p>
        </p:txBody>
      </p:sp>
      <p:pic>
        <p:nvPicPr>
          <p:cNvPr id="19" name="Image 18"/>
          <p:cNvPicPr/>
          <p:nvPr/>
        </p:nvPicPr>
        <p:blipFill rotWithShape="1">
          <a:blip r:embed="rId3" cstate="print"/>
          <a:srcRect l="31990" r="27014" b="54119"/>
          <a:stretch/>
        </p:blipFill>
        <p:spPr bwMode="auto">
          <a:xfrm>
            <a:off x="1832471" y="182118"/>
            <a:ext cx="2840137" cy="2016224"/>
          </a:xfrm>
          <a:prstGeom prst="rect">
            <a:avLst/>
          </a:prstGeom>
          <a:noFill/>
          <a:ln>
            <a:noFill/>
          </a:ln>
          <a:extLst>
            <a:ext uri="{53640926-AAD7-44D8-BBD7-CCE9431645EC}">
              <a14:shadowObscured xmlns:a14="http://schemas.microsoft.com/office/drawing/2010/main"/>
            </a:ext>
          </a:extLst>
        </p:spPr>
      </p:pic>
      <p:sp>
        <p:nvSpPr>
          <p:cNvPr id="2" name="ZoneTexte 1"/>
          <p:cNvSpPr txBox="1"/>
          <p:nvPr/>
        </p:nvSpPr>
        <p:spPr>
          <a:xfrm>
            <a:off x="4788024" y="366784"/>
            <a:ext cx="2808312" cy="1200329"/>
          </a:xfrm>
          <a:prstGeom prst="rect">
            <a:avLst/>
          </a:prstGeom>
          <a:noFill/>
        </p:spPr>
        <p:txBody>
          <a:bodyPr wrap="square" rtlCol="0">
            <a:spAutoFit/>
          </a:bodyPr>
          <a:lstStyle/>
          <a:p>
            <a:r>
              <a:rPr lang="fr-FR" dirty="0" smtClean="0"/>
              <a:t>Quelques gouttes de </a:t>
            </a:r>
            <a:r>
              <a:rPr lang="fr-FR" dirty="0" err="1" smtClean="0"/>
              <a:t>NaOH</a:t>
            </a:r>
            <a:r>
              <a:rPr lang="fr-FR" dirty="0" smtClean="0"/>
              <a:t> jusqu’à obtention d’un léger </a:t>
            </a:r>
            <a:r>
              <a:rPr lang="fr-FR" b="1" dirty="0" smtClean="0">
                <a:solidFill>
                  <a:srgbClr val="00B050"/>
                </a:solidFill>
              </a:rPr>
              <a:t>précipité vert =&gt; mise en évidence des ions Fe</a:t>
            </a:r>
            <a:r>
              <a:rPr lang="fr-FR" b="1" baseline="30000" dirty="0" smtClean="0">
                <a:solidFill>
                  <a:srgbClr val="00B050"/>
                </a:solidFill>
              </a:rPr>
              <a:t>2+ </a:t>
            </a:r>
            <a:endParaRPr lang="fr-FR" b="1" baseline="30000" dirty="0">
              <a:solidFill>
                <a:srgbClr val="00B050"/>
              </a:solidFill>
            </a:endParaRPr>
          </a:p>
        </p:txBody>
      </p:sp>
      <p:sp>
        <p:nvSpPr>
          <p:cNvPr id="3" name="Rectangle 2"/>
          <p:cNvSpPr/>
          <p:nvPr/>
        </p:nvSpPr>
        <p:spPr>
          <a:xfrm>
            <a:off x="3376464" y="1567113"/>
            <a:ext cx="720080" cy="311839"/>
          </a:xfrm>
          <a:prstGeom prst="rect">
            <a:avLst/>
          </a:prstGeom>
          <a:pattFill prst="pct60">
            <a:fgClr>
              <a:srgbClr val="99FF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27905" t="38779" r="30093"/>
          <a:stretch/>
        </p:blipFill>
        <p:spPr>
          <a:xfrm rot="10800000">
            <a:off x="7218217" y="2803104"/>
            <a:ext cx="1319871" cy="1442850"/>
          </a:xfrm>
          <a:prstGeom prst="rect">
            <a:avLst/>
          </a:prstGeom>
        </p:spPr>
      </p:pic>
      <p:cxnSp>
        <p:nvCxnSpPr>
          <p:cNvPr id="14" name="Connecteur droit avec flèche 13"/>
          <p:cNvCxnSpPr>
            <a:stCxn id="34" idx="1"/>
          </p:cNvCxnSpPr>
          <p:nvPr/>
        </p:nvCxnSpPr>
        <p:spPr>
          <a:xfrm flipH="1">
            <a:off x="4067944" y="4181347"/>
            <a:ext cx="993117" cy="3231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7743177" y="4226750"/>
            <a:ext cx="0" cy="555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Flèche vers le bas 27"/>
          <p:cNvSpPr/>
          <p:nvPr/>
        </p:nvSpPr>
        <p:spPr>
          <a:xfrm>
            <a:off x="3635896" y="2034015"/>
            <a:ext cx="432048" cy="767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a:off x="2123728" y="2546359"/>
            <a:ext cx="1512168" cy="103206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447966" y="2084694"/>
            <a:ext cx="1780174" cy="923330"/>
          </a:xfrm>
          <a:prstGeom prst="rect">
            <a:avLst/>
          </a:prstGeom>
          <a:noFill/>
        </p:spPr>
        <p:txBody>
          <a:bodyPr wrap="square" rtlCol="0">
            <a:spAutoFit/>
          </a:bodyPr>
          <a:lstStyle/>
          <a:p>
            <a:r>
              <a:rPr lang="fr-FR" dirty="0" smtClean="0"/>
              <a:t>Bulleur: enrichissement en O</a:t>
            </a:r>
            <a:r>
              <a:rPr lang="fr-FR" baseline="-25000" dirty="0" smtClean="0"/>
              <a:t>2</a:t>
            </a:r>
            <a:endParaRPr lang="fr-FR" baseline="-25000" dirty="0"/>
          </a:p>
        </p:txBody>
      </p:sp>
      <p:sp>
        <p:nvSpPr>
          <p:cNvPr id="32" name="Flèche vers le bas 31"/>
          <p:cNvSpPr/>
          <p:nvPr/>
        </p:nvSpPr>
        <p:spPr>
          <a:xfrm rot="16200000">
            <a:off x="5715089" y="2032763"/>
            <a:ext cx="432048" cy="2574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5061061" y="3858181"/>
            <a:ext cx="1122379" cy="646331"/>
          </a:xfrm>
          <a:prstGeom prst="rect">
            <a:avLst/>
          </a:prstGeom>
          <a:noFill/>
        </p:spPr>
        <p:txBody>
          <a:bodyPr wrap="square" rtlCol="0">
            <a:spAutoFit/>
          </a:bodyPr>
          <a:lstStyle/>
          <a:p>
            <a:r>
              <a:rPr lang="fr-FR" b="1" dirty="0" smtClean="0">
                <a:solidFill>
                  <a:srgbClr val="FF0000"/>
                </a:solidFill>
              </a:rPr>
              <a:t>Précipité orange</a:t>
            </a:r>
            <a:endParaRPr lang="fr-FR" b="1" dirty="0">
              <a:solidFill>
                <a:srgbClr val="FF0000"/>
              </a:solidFill>
            </a:endParaRPr>
          </a:p>
        </p:txBody>
      </p:sp>
      <p:sp>
        <p:nvSpPr>
          <p:cNvPr id="36" name="ZoneTexte 35"/>
          <p:cNvSpPr txBox="1"/>
          <p:nvPr/>
        </p:nvSpPr>
        <p:spPr>
          <a:xfrm>
            <a:off x="7092280" y="4782275"/>
            <a:ext cx="1589824" cy="1200329"/>
          </a:xfrm>
          <a:prstGeom prst="rect">
            <a:avLst/>
          </a:prstGeom>
          <a:noFill/>
        </p:spPr>
        <p:txBody>
          <a:bodyPr wrap="square" rtlCol="0">
            <a:spAutoFit/>
          </a:bodyPr>
          <a:lstStyle/>
          <a:p>
            <a:r>
              <a:rPr lang="fr-FR" b="1" dirty="0" smtClean="0">
                <a:solidFill>
                  <a:srgbClr val="FF0000"/>
                </a:solidFill>
              </a:rPr>
              <a:t>Précipité orange et dépôt orange  plus important</a:t>
            </a:r>
            <a:endParaRPr lang="fr-FR" b="1" dirty="0">
              <a:solidFill>
                <a:srgbClr val="FF0000"/>
              </a:solidFill>
            </a:endParaRPr>
          </a:p>
        </p:txBody>
      </p:sp>
      <p:sp>
        <p:nvSpPr>
          <p:cNvPr id="39" name="ZoneTexte 38"/>
          <p:cNvSpPr txBox="1"/>
          <p:nvPr/>
        </p:nvSpPr>
        <p:spPr>
          <a:xfrm>
            <a:off x="4973305" y="2792635"/>
            <a:ext cx="1915616" cy="369332"/>
          </a:xfrm>
          <a:prstGeom prst="rect">
            <a:avLst/>
          </a:prstGeom>
          <a:noFill/>
        </p:spPr>
        <p:txBody>
          <a:bodyPr wrap="square" rtlCol="0">
            <a:spAutoFit/>
          </a:bodyPr>
          <a:lstStyle/>
          <a:p>
            <a:r>
              <a:rPr lang="fr-FR" dirty="0" smtClean="0"/>
              <a:t>3 jours plus tard…</a:t>
            </a:r>
            <a:endParaRPr lang="fr-FR" dirty="0"/>
          </a:p>
        </p:txBody>
      </p:sp>
      <p:sp>
        <p:nvSpPr>
          <p:cNvPr id="40" name="ZoneTexte 39"/>
          <p:cNvSpPr txBox="1"/>
          <p:nvPr/>
        </p:nvSpPr>
        <p:spPr>
          <a:xfrm>
            <a:off x="4672608" y="5382439"/>
            <a:ext cx="2031219" cy="1200329"/>
          </a:xfrm>
          <a:prstGeom prst="rect">
            <a:avLst/>
          </a:prstGeom>
          <a:noFill/>
        </p:spPr>
        <p:txBody>
          <a:bodyPr wrap="square" rtlCol="0">
            <a:spAutoFit/>
          </a:bodyPr>
          <a:lstStyle/>
          <a:p>
            <a:r>
              <a:rPr lang="fr-FR" b="1" dirty="0" smtClean="0">
                <a:solidFill>
                  <a:srgbClr val="FF0000"/>
                </a:solidFill>
              </a:rPr>
              <a:t>Mise en évidence des ions Fe</a:t>
            </a:r>
            <a:r>
              <a:rPr lang="fr-FR" b="1" baseline="30000" dirty="0" smtClean="0">
                <a:solidFill>
                  <a:srgbClr val="FF0000"/>
                </a:solidFill>
              </a:rPr>
              <a:t>3+ </a:t>
            </a:r>
            <a:r>
              <a:rPr lang="fr-FR" b="1" dirty="0" smtClean="0">
                <a:solidFill>
                  <a:srgbClr val="FF0000"/>
                </a:solidFill>
              </a:rPr>
              <a:t>(qui ont précipité avec OH</a:t>
            </a:r>
            <a:r>
              <a:rPr lang="fr-FR" b="1" baseline="30000" dirty="0" smtClean="0">
                <a:solidFill>
                  <a:srgbClr val="FF0000"/>
                </a:solidFill>
              </a:rPr>
              <a:t>-</a:t>
            </a:r>
            <a:r>
              <a:rPr lang="fr-FR" b="1" dirty="0" smtClean="0">
                <a:solidFill>
                  <a:srgbClr val="FF0000"/>
                </a:solidFill>
              </a:rPr>
              <a:t>)</a:t>
            </a:r>
            <a:endParaRPr lang="fr-FR" b="1" dirty="0">
              <a:solidFill>
                <a:srgbClr val="FF0000"/>
              </a:solidFill>
            </a:endParaRPr>
          </a:p>
        </p:txBody>
      </p:sp>
      <p:sp>
        <p:nvSpPr>
          <p:cNvPr id="41" name="Flèche vers le bas 40"/>
          <p:cNvSpPr/>
          <p:nvPr/>
        </p:nvSpPr>
        <p:spPr>
          <a:xfrm>
            <a:off x="5072220" y="4414725"/>
            <a:ext cx="432048" cy="767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vers le bas 41"/>
          <p:cNvSpPr/>
          <p:nvPr/>
        </p:nvSpPr>
        <p:spPr>
          <a:xfrm rot="4496368">
            <a:off x="6631795" y="5184927"/>
            <a:ext cx="432048" cy="618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79512" y="4847871"/>
            <a:ext cx="1315722" cy="646331"/>
          </a:xfrm>
          <a:prstGeom prst="rect">
            <a:avLst/>
          </a:prstGeom>
          <a:noFill/>
        </p:spPr>
        <p:txBody>
          <a:bodyPr wrap="square" rtlCol="0">
            <a:spAutoFit/>
          </a:bodyPr>
          <a:lstStyle/>
          <a:p>
            <a:r>
              <a:rPr lang="fr-FR" dirty="0" smtClean="0"/>
              <a:t>Photo: </a:t>
            </a:r>
            <a:r>
              <a:rPr lang="fr-FR" dirty="0" err="1" smtClean="0"/>
              <a:t>I.Casenave</a:t>
            </a:r>
            <a:endParaRPr lang="fr-FR" dirty="0"/>
          </a:p>
        </p:txBody>
      </p:sp>
    </p:spTree>
    <p:extLst>
      <p:ext uri="{BB962C8B-B14F-4D97-AF65-F5344CB8AC3E}">
        <p14:creationId xmlns:p14="http://schemas.microsoft.com/office/powerpoint/2010/main" val="499376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1412776"/>
            <a:ext cx="7848872" cy="1200329"/>
          </a:xfrm>
          <a:prstGeom prst="rect">
            <a:avLst/>
          </a:prstGeom>
          <a:noFill/>
        </p:spPr>
        <p:txBody>
          <a:bodyPr wrap="square" rtlCol="0">
            <a:spAutoFit/>
          </a:bodyPr>
          <a:lstStyle/>
          <a:p>
            <a:r>
              <a:rPr lang="fr-FR" dirty="0" smtClean="0"/>
              <a:t>Ainsi, pour que le fer Fe</a:t>
            </a:r>
            <a:r>
              <a:rPr lang="fr-FR" baseline="30000" dirty="0" smtClean="0"/>
              <a:t>2+ </a:t>
            </a:r>
            <a:r>
              <a:rPr lang="fr-FR" dirty="0" smtClean="0"/>
              <a:t>soit oxydé, il faut la présence d’eau et la présence d’un oxydant comme le dioxygène.</a:t>
            </a:r>
          </a:p>
          <a:p>
            <a:endParaRPr lang="fr-FR" dirty="0" smtClean="0"/>
          </a:p>
          <a:p>
            <a:endParaRPr lang="fr-FR" dirty="0" smtClean="0">
              <a:sym typeface="Wingdings" pitchFamily="2" charset="2"/>
            </a:endParaRPr>
          </a:p>
        </p:txBody>
      </p:sp>
      <p:cxnSp>
        <p:nvCxnSpPr>
          <p:cNvPr id="8" name="Connecteur droit 7"/>
          <p:cNvCxnSpPr/>
          <p:nvPr/>
        </p:nvCxnSpPr>
        <p:spPr>
          <a:xfrm>
            <a:off x="539552" y="2060848"/>
            <a:ext cx="705678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39552" y="476672"/>
            <a:ext cx="7920880" cy="923330"/>
          </a:xfrm>
          <a:prstGeom prst="rect">
            <a:avLst/>
          </a:prstGeom>
          <a:noFill/>
        </p:spPr>
        <p:txBody>
          <a:bodyPr wrap="square" rtlCol="0">
            <a:spAutoFit/>
          </a:bodyPr>
          <a:lstStyle/>
          <a:p>
            <a:r>
              <a:rPr lang="fr-FR" dirty="0" smtClean="0"/>
              <a:t>Dans cette expérience, on note une disparition du fer ferreux Fe</a:t>
            </a:r>
            <a:r>
              <a:rPr lang="fr-FR" baseline="30000" dirty="0" smtClean="0"/>
              <a:t>2+ </a:t>
            </a:r>
            <a:r>
              <a:rPr lang="fr-FR" dirty="0" smtClean="0"/>
              <a:t>et l’apparition de fer ferrique Fe</a:t>
            </a:r>
            <a:r>
              <a:rPr lang="fr-FR" baseline="30000" dirty="0" smtClean="0"/>
              <a:t>3+: </a:t>
            </a:r>
          </a:p>
          <a:p>
            <a:r>
              <a:rPr lang="fr-FR" dirty="0" smtClean="0"/>
              <a:t>Il y a eu oxydation de Fe</a:t>
            </a:r>
            <a:r>
              <a:rPr lang="fr-FR" baseline="30000" dirty="0" smtClean="0"/>
              <a:t>2+</a:t>
            </a:r>
            <a:endParaRPr lang="fr-FR" baseline="30000" dirty="0"/>
          </a:p>
        </p:txBody>
      </p:sp>
      <p:sp>
        <p:nvSpPr>
          <p:cNvPr id="3" name="ZoneTexte 2"/>
          <p:cNvSpPr txBox="1"/>
          <p:nvPr/>
        </p:nvSpPr>
        <p:spPr>
          <a:xfrm>
            <a:off x="446163" y="2591401"/>
            <a:ext cx="7776864" cy="3416320"/>
          </a:xfrm>
          <a:prstGeom prst="rect">
            <a:avLst/>
          </a:prstGeom>
          <a:noFill/>
        </p:spPr>
        <p:txBody>
          <a:bodyPr wrap="square" rtlCol="0">
            <a:spAutoFit/>
          </a:bodyPr>
          <a:lstStyle/>
          <a:p>
            <a:pPr lvl="0"/>
            <a:r>
              <a:rPr lang="fr-FR" dirty="0" smtClean="0"/>
              <a:t>Les </a:t>
            </a:r>
            <a:r>
              <a:rPr lang="fr-FR" dirty="0"/>
              <a:t>gisements de fers rubanés:</a:t>
            </a:r>
          </a:p>
          <a:p>
            <a:r>
              <a:rPr lang="fr-FR" dirty="0"/>
              <a:t>A la surface terrestre, le </a:t>
            </a:r>
            <a:r>
              <a:rPr lang="fr-FR" dirty="0" smtClean="0"/>
              <a:t>Fer Fe2+ n’est </a:t>
            </a:r>
            <a:r>
              <a:rPr lang="fr-FR" dirty="0"/>
              <a:t>soluble que dans </a:t>
            </a:r>
            <a:r>
              <a:rPr lang="fr-FR" dirty="0" smtClean="0"/>
              <a:t>des eaux non oxydantes. </a:t>
            </a:r>
            <a:r>
              <a:rPr lang="fr-FR" dirty="0"/>
              <a:t>A l’état oxydé il précipite immédiatement sous forme d’hydroxyde ferrique. </a:t>
            </a:r>
            <a:endParaRPr lang="fr-FR" dirty="0" smtClean="0"/>
          </a:p>
          <a:p>
            <a:r>
              <a:rPr lang="fr-FR" dirty="0" smtClean="0"/>
              <a:t>Or</a:t>
            </a:r>
            <a:r>
              <a:rPr lang="fr-FR" dirty="0"/>
              <a:t>, avant 2,5 milliards d’années (Archéen), on trouve des minerais de fer (les gisements de fer  rubané).  Le transport du fer </a:t>
            </a:r>
            <a:r>
              <a:rPr lang="fr-FR" dirty="0" smtClean="0"/>
              <a:t>Fe2+, issu de l’altération des continents, n’a </a:t>
            </a:r>
            <a:r>
              <a:rPr lang="fr-FR" dirty="0"/>
              <a:t>pu se produire qu’à l’état non oxydé. </a:t>
            </a:r>
            <a:r>
              <a:rPr lang="fr-FR" dirty="0" smtClean="0"/>
              <a:t>Cela suppose donc, que l’atmosphère ne contenait pas à cette époque de O</a:t>
            </a:r>
            <a:r>
              <a:rPr lang="fr-FR" baseline="-25000" dirty="0" smtClean="0"/>
              <a:t>2</a:t>
            </a:r>
            <a:r>
              <a:rPr lang="fr-FR" dirty="0" smtClean="0"/>
              <a:t>. Il s’agissait donc d’une atmosphère réductrice. </a:t>
            </a:r>
          </a:p>
          <a:p>
            <a:r>
              <a:rPr lang="fr-FR" dirty="0" smtClean="0"/>
              <a:t>Par contre, l’arrivée </a:t>
            </a:r>
            <a:r>
              <a:rPr lang="fr-FR" dirty="0"/>
              <a:t>dans le milieu océanique </a:t>
            </a:r>
            <a:r>
              <a:rPr lang="fr-FR" dirty="0" smtClean="0"/>
              <a:t> des ions Fe</a:t>
            </a:r>
            <a:r>
              <a:rPr lang="fr-FR" baseline="30000" dirty="0" smtClean="0"/>
              <a:t>2+  </a:t>
            </a:r>
            <a:r>
              <a:rPr lang="fr-FR" dirty="0" smtClean="0"/>
              <a:t>a permis la formation de fer rubané grâce à la présence d’un oxydant puissant, le dioxygène produit par photosynthèse. Fe</a:t>
            </a:r>
            <a:r>
              <a:rPr lang="fr-FR" baseline="30000" dirty="0" smtClean="0"/>
              <a:t>2+ </a:t>
            </a:r>
            <a:r>
              <a:rPr lang="fr-FR" dirty="0" smtClean="0"/>
              <a:t>est oxydé en Fe</a:t>
            </a:r>
            <a:r>
              <a:rPr lang="fr-FR" baseline="30000" dirty="0" smtClean="0"/>
              <a:t>3+ </a:t>
            </a:r>
            <a:r>
              <a:rPr lang="fr-FR" dirty="0" smtClean="0"/>
              <a:t>qui précipite en présence d’eau. </a:t>
            </a:r>
          </a:p>
          <a:p>
            <a:endParaRPr lang="fr-FR" dirty="0"/>
          </a:p>
        </p:txBody>
      </p:sp>
      <p:sp>
        <p:nvSpPr>
          <p:cNvPr id="5" name="ZoneTexte 4"/>
          <p:cNvSpPr txBox="1"/>
          <p:nvPr/>
        </p:nvSpPr>
        <p:spPr>
          <a:xfrm>
            <a:off x="3179019" y="2228818"/>
            <a:ext cx="1212961" cy="369332"/>
          </a:xfrm>
          <a:prstGeom prst="rect">
            <a:avLst/>
          </a:prstGeom>
          <a:noFill/>
        </p:spPr>
        <p:txBody>
          <a:bodyPr wrap="none" rtlCol="0">
            <a:spAutoFit/>
          </a:bodyPr>
          <a:lstStyle/>
          <a:p>
            <a:r>
              <a:rPr lang="fr-FR" dirty="0" smtClean="0"/>
              <a:t>Résumons:</a:t>
            </a:r>
            <a:endParaRPr lang="fr-FR" dirty="0"/>
          </a:p>
        </p:txBody>
      </p:sp>
    </p:spTree>
    <p:extLst>
      <p:ext uri="{BB962C8B-B14F-4D97-AF65-F5344CB8AC3E}">
        <p14:creationId xmlns:p14="http://schemas.microsoft.com/office/powerpoint/2010/main" val="2828126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6864" cy="1872208"/>
          </a:xfrm>
        </p:spPr>
        <p:txBody>
          <a:bodyPr>
            <a:noAutofit/>
          </a:bodyPr>
          <a:lstStyle/>
          <a:p>
            <a:r>
              <a:rPr lang="fr-FR" sz="3200" b="1" dirty="0" smtClean="0"/>
              <a:t>1- Quelle était la composition de l’atmosphère primitive de la Terre ? Quels sont les arguments qui ont permis de connaître cette composition?</a:t>
            </a:r>
            <a:endParaRPr lang="fr-FR" sz="3200" b="1" dirty="0"/>
          </a:p>
        </p:txBody>
      </p:sp>
      <p:sp>
        <p:nvSpPr>
          <p:cNvPr id="3" name="Sous-titre 2"/>
          <p:cNvSpPr>
            <a:spLocks noGrp="1"/>
          </p:cNvSpPr>
          <p:nvPr>
            <p:ph type="subTitle" idx="1"/>
          </p:nvPr>
        </p:nvSpPr>
        <p:spPr>
          <a:xfrm>
            <a:off x="755576" y="3284984"/>
            <a:ext cx="7776864" cy="1584176"/>
          </a:xfrm>
        </p:spPr>
        <p:txBody>
          <a:bodyPr>
            <a:normAutofit/>
          </a:bodyPr>
          <a:lstStyle/>
          <a:p>
            <a:r>
              <a:rPr lang="fr-FR" b="1" dirty="0" smtClean="0">
                <a:solidFill>
                  <a:schemeClr val="tx1"/>
                </a:solidFill>
              </a:rPr>
              <a:t>2- Pourquoi la composition de l’atmosphère a-t-elle évolué? Quelles en ont été les conséquences? </a:t>
            </a:r>
            <a:endParaRPr lang="fr-FR" b="1" dirty="0">
              <a:solidFill>
                <a:schemeClr val="tx1"/>
              </a:solidFill>
            </a:endParaRPr>
          </a:p>
        </p:txBody>
      </p:sp>
    </p:spTree>
    <p:extLst>
      <p:ext uri="{BB962C8B-B14F-4D97-AF65-F5344CB8AC3E}">
        <p14:creationId xmlns:p14="http://schemas.microsoft.com/office/powerpoint/2010/main" val="3892574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6864" cy="5544616"/>
          </a:xfrm>
        </p:spPr>
        <p:txBody>
          <a:bodyPr>
            <a:noAutofit/>
          </a:bodyPr>
          <a:lstStyle/>
          <a:p>
            <a:r>
              <a:rPr lang="fr-FR" sz="3200" b="1" dirty="0" smtClean="0"/>
              <a:t>Pour répondre à ces questions, il faut avoir une petite idée des temps géologiques. Les temps géologiques ont été découpés en différentes périodes. Ce découpage n’est pas aléatoire. Il est basé sur des modifications de l’atmosphère, de la biosphère ainsi que sur des critères pétrographiques, c’est-à-dire sur la nature des roches, leur composition…</a:t>
            </a:r>
            <a:br>
              <a:rPr lang="fr-FR" sz="3200" b="1" dirty="0" smtClean="0"/>
            </a:br>
            <a:r>
              <a:rPr lang="fr-FR" sz="3200" b="1" dirty="0" smtClean="0"/>
              <a:t>Le document suivant vous donne un découpage simplifié des temps géologiques. On parle d’échelle stratigraphique.</a:t>
            </a:r>
            <a:endParaRPr lang="fr-FR" sz="3200" b="1" dirty="0"/>
          </a:p>
        </p:txBody>
      </p:sp>
    </p:spTree>
    <p:extLst>
      <p:ext uri="{BB962C8B-B14F-4D97-AF65-F5344CB8AC3E}">
        <p14:creationId xmlns:p14="http://schemas.microsoft.com/office/powerpoint/2010/main" val="487485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2927209" cy="6264696"/>
          </a:xfrm>
          <a:prstGeom prst="rect">
            <a:avLst/>
          </a:prstGeom>
        </p:spPr>
      </p:pic>
      <p:cxnSp>
        <p:nvCxnSpPr>
          <p:cNvPr id="5" name="Connecteur droit avec flèche 4"/>
          <p:cNvCxnSpPr/>
          <p:nvPr/>
        </p:nvCxnSpPr>
        <p:spPr>
          <a:xfrm flipH="1">
            <a:off x="3322745" y="6597352"/>
            <a:ext cx="168130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072960" y="6377213"/>
            <a:ext cx="2592288" cy="369332"/>
          </a:xfrm>
          <a:prstGeom prst="rect">
            <a:avLst/>
          </a:prstGeom>
          <a:noFill/>
        </p:spPr>
        <p:txBody>
          <a:bodyPr wrap="square" rtlCol="0">
            <a:spAutoFit/>
          </a:bodyPr>
          <a:lstStyle/>
          <a:p>
            <a:r>
              <a:rPr lang="fr-FR" dirty="0" smtClean="0"/>
              <a:t>Naissance de la Terre</a:t>
            </a:r>
            <a:endParaRPr lang="fr-FR" dirty="0"/>
          </a:p>
        </p:txBody>
      </p:sp>
      <p:sp>
        <p:nvSpPr>
          <p:cNvPr id="7" name="ZoneTexte 6"/>
          <p:cNvSpPr txBox="1"/>
          <p:nvPr/>
        </p:nvSpPr>
        <p:spPr>
          <a:xfrm>
            <a:off x="5364088" y="332656"/>
            <a:ext cx="3528392" cy="1200329"/>
          </a:xfrm>
          <a:prstGeom prst="rect">
            <a:avLst/>
          </a:prstGeom>
          <a:noFill/>
        </p:spPr>
        <p:txBody>
          <a:bodyPr wrap="square" rtlCol="0">
            <a:spAutoFit/>
          </a:bodyPr>
          <a:lstStyle/>
          <a:p>
            <a:r>
              <a:rPr lang="fr-FR" dirty="0" smtClean="0">
                <a:solidFill>
                  <a:schemeClr val="tx2">
                    <a:lumMod val="75000"/>
                  </a:schemeClr>
                </a:solidFill>
              </a:rPr>
              <a:t>Rappel: </a:t>
            </a:r>
          </a:p>
          <a:p>
            <a:r>
              <a:rPr lang="fr-FR" dirty="0" smtClean="0">
                <a:solidFill>
                  <a:schemeClr val="tx2">
                    <a:lumMod val="75000"/>
                  </a:schemeClr>
                </a:solidFill>
              </a:rPr>
              <a:t> 1 Ma = 10</a:t>
            </a:r>
            <a:r>
              <a:rPr lang="fr-FR" baseline="30000" dirty="0" smtClean="0">
                <a:solidFill>
                  <a:schemeClr val="tx2">
                    <a:lumMod val="75000"/>
                  </a:schemeClr>
                </a:solidFill>
              </a:rPr>
              <a:t>6 </a:t>
            </a:r>
            <a:r>
              <a:rPr lang="fr-FR" dirty="0" smtClean="0">
                <a:solidFill>
                  <a:schemeClr val="tx2">
                    <a:lumMod val="75000"/>
                  </a:schemeClr>
                </a:solidFill>
              </a:rPr>
              <a:t>ans = 1 million d’années</a:t>
            </a:r>
          </a:p>
          <a:p>
            <a:r>
              <a:rPr lang="fr-FR" dirty="0" smtClean="0">
                <a:solidFill>
                  <a:schemeClr val="tx2">
                    <a:lumMod val="75000"/>
                  </a:schemeClr>
                </a:solidFill>
              </a:rPr>
              <a:t> 1 Ga = 1 giga année = 10</a:t>
            </a:r>
            <a:r>
              <a:rPr lang="fr-FR" baseline="30000" dirty="0" smtClean="0">
                <a:solidFill>
                  <a:schemeClr val="tx2">
                    <a:lumMod val="75000"/>
                  </a:schemeClr>
                </a:solidFill>
              </a:rPr>
              <a:t>9 </a:t>
            </a:r>
            <a:r>
              <a:rPr lang="fr-FR" dirty="0" smtClean="0">
                <a:solidFill>
                  <a:schemeClr val="tx2">
                    <a:lumMod val="75000"/>
                  </a:schemeClr>
                </a:solidFill>
              </a:rPr>
              <a:t>ans = </a:t>
            </a:r>
          </a:p>
          <a:p>
            <a:r>
              <a:rPr lang="fr-FR" dirty="0">
                <a:solidFill>
                  <a:schemeClr val="tx2">
                    <a:lumMod val="75000"/>
                  </a:schemeClr>
                </a:solidFill>
              </a:rPr>
              <a:t> </a:t>
            </a:r>
            <a:r>
              <a:rPr lang="fr-FR" dirty="0" smtClean="0">
                <a:solidFill>
                  <a:schemeClr val="tx2">
                    <a:lumMod val="75000"/>
                  </a:schemeClr>
                </a:solidFill>
              </a:rPr>
              <a:t>              1 milliard d’années</a:t>
            </a:r>
            <a:endParaRPr lang="fr-FR" dirty="0">
              <a:solidFill>
                <a:schemeClr val="tx2">
                  <a:lumMod val="75000"/>
                </a:schemeClr>
              </a:solidFill>
            </a:endParaRPr>
          </a:p>
        </p:txBody>
      </p:sp>
      <p:cxnSp>
        <p:nvCxnSpPr>
          <p:cNvPr id="9" name="Connecteur droit avec flèche 8"/>
          <p:cNvCxnSpPr/>
          <p:nvPr/>
        </p:nvCxnSpPr>
        <p:spPr>
          <a:xfrm flipH="1">
            <a:off x="3322744" y="6021288"/>
            <a:ext cx="168130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3322746" y="5445224"/>
            <a:ext cx="8406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148064" y="5836622"/>
            <a:ext cx="3096344" cy="369332"/>
          </a:xfrm>
          <a:prstGeom prst="rect">
            <a:avLst/>
          </a:prstGeom>
          <a:noFill/>
        </p:spPr>
        <p:txBody>
          <a:bodyPr wrap="square" rtlCol="0">
            <a:spAutoFit/>
          </a:bodyPr>
          <a:lstStyle/>
          <a:p>
            <a:r>
              <a:rPr lang="fr-FR" dirty="0" smtClean="0"/>
              <a:t>Modification de l’atmosphère</a:t>
            </a:r>
            <a:endParaRPr lang="fr-FR" dirty="0"/>
          </a:p>
        </p:txBody>
      </p:sp>
      <p:sp>
        <p:nvSpPr>
          <p:cNvPr id="12" name="ZoneTexte 11"/>
          <p:cNvSpPr txBox="1"/>
          <p:nvPr/>
        </p:nvSpPr>
        <p:spPr>
          <a:xfrm>
            <a:off x="4177562" y="5260558"/>
            <a:ext cx="4383085" cy="369332"/>
          </a:xfrm>
          <a:prstGeom prst="rect">
            <a:avLst/>
          </a:prstGeom>
          <a:noFill/>
        </p:spPr>
        <p:txBody>
          <a:bodyPr wrap="square" rtlCol="0">
            <a:spAutoFit/>
          </a:bodyPr>
          <a:lstStyle/>
          <a:p>
            <a:r>
              <a:rPr lang="fr-FR" dirty="0" smtClean="0"/>
              <a:t>« Explosion de la vie: nombreux fossiles</a:t>
            </a:r>
            <a:endParaRPr lang="fr-FR" dirty="0"/>
          </a:p>
        </p:txBody>
      </p:sp>
      <p:cxnSp>
        <p:nvCxnSpPr>
          <p:cNvPr id="14" name="Connecteur droit avec flèche 13"/>
          <p:cNvCxnSpPr/>
          <p:nvPr/>
        </p:nvCxnSpPr>
        <p:spPr>
          <a:xfrm flipH="1">
            <a:off x="3260364" y="6296795"/>
            <a:ext cx="1167620" cy="1884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301385" y="6112129"/>
            <a:ext cx="3096344" cy="369332"/>
          </a:xfrm>
          <a:prstGeom prst="rect">
            <a:avLst/>
          </a:prstGeom>
          <a:noFill/>
        </p:spPr>
        <p:txBody>
          <a:bodyPr wrap="square" rtlCol="0">
            <a:spAutoFit/>
          </a:bodyPr>
          <a:lstStyle/>
          <a:p>
            <a:r>
              <a:rPr lang="fr-FR" dirty="0" smtClean="0"/>
              <a:t>1</a:t>
            </a:r>
            <a:r>
              <a:rPr lang="fr-FR" baseline="30000" dirty="0" smtClean="0"/>
              <a:t>ère</a:t>
            </a:r>
            <a:r>
              <a:rPr lang="fr-FR" dirty="0" smtClean="0"/>
              <a:t> trace d’êtres vivants</a:t>
            </a:r>
            <a:endParaRPr lang="fr-FR" dirty="0"/>
          </a:p>
        </p:txBody>
      </p:sp>
      <p:sp>
        <p:nvSpPr>
          <p:cNvPr id="18" name="Flèche droite rayée 17"/>
          <p:cNvSpPr/>
          <p:nvPr/>
        </p:nvSpPr>
        <p:spPr>
          <a:xfrm rot="16200000">
            <a:off x="1758651" y="2112775"/>
            <a:ext cx="4568350" cy="14401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545222" y="1844824"/>
            <a:ext cx="3483162" cy="2800767"/>
          </a:xfrm>
          <a:prstGeom prst="rect">
            <a:avLst/>
          </a:prstGeom>
          <a:noFill/>
        </p:spPr>
        <p:txBody>
          <a:bodyPr wrap="square" rtlCol="0">
            <a:spAutoFit/>
          </a:bodyPr>
          <a:lstStyle/>
          <a:p>
            <a:r>
              <a:rPr lang="fr-FR" sz="4400" dirty="0" smtClean="0">
                <a:solidFill>
                  <a:schemeClr val="tx2">
                    <a:lumMod val="60000"/>
                    <a:lumOff val="40000"/>
                  </a:schemeClr>
                </a:solidFill>
              </a:rPr>
              <a:t>Diversification du vivant – Evolution </a:t>
            </a:r>
          </a:p>
          <a:p>
            <a:endParaRPr lang="fr-FR" sz="4400" dirty="0"/>
          </a:p>
        </p:txBody>
      </p:sp>
    </p:spTree>
    <p:extLst>
      <p:ext uri="{BB962C8B-B14F-4D97-AF65-F5344CB8AC3E}">
        <p14:creationId xmlns:p14="http://schemas.microsoft.com/office/powerpoint/2010/main" val="716145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6"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2927209" cy="6264696"/>
          </a:xfrm>
          <a:prstGeom prst="rect">
            <a:avLst/>
          </a:prstGeom>
        </p:spPr>
      </p:pic>
      <p:cxnSp>
        <p:nvCxnSpPr>
          <p:cNvPr id="5" name="Connecteur droit avec flèche 4"/>
          <p:cNvCxnSpPr/>
          <p:nvPr/>
        </p:nvCxnSpPr>
        <p:spPr>
          <a:xfrm flipH="1">
            <a:off x="2411760" y="1184107"/>
            <a:ext cx="2312184" cy="1380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734858" y="1025577"/>
            <a:ext cx="2592288" cy="3693319"/>
          </a:xfrm>
          <a:prstGeom prst="rect">
            <a:avLst/>
          </a:prstGeom>
          <a:noFill/>
        </p:spPr>
        <p:txBody>
          <a:bodyPr wrap="square" rtlCol="0">
            <a:spAutoFit/>
          </a:bodyPr>
          <a:lstStyle/>
          <a:p>
            <a:r>
              <a:rPr lang="fr-FR" dirty="0" smtClean="0"/>
              <a:t>Chaque découpage correspond à des modifications importantes. Lorsque les êtres vivants sont devenus suffisamment importants dans les archives fossilifères, ces découpages ont été principalement effectués à partir de la disparition, de l’apparition de groupes, d’espèces….</a:t>
            </a:r>
            <a:endParaRPr lang="fr-FR" dirty="0"/>
          </a:p>
        </p:txBody>
      </p:sp>
      <p:cxnSp>
        <p:nvCxnSpPr>
          <p:cNvPr id="9" name="Connecteur droit avec flèche 8"/>
          <p:cNvCxnSpPr/>
          <p:nvPr/>
        </p:nvCxnSpPr>
        <p:spPr>
          <a:xfrm flipH="1">
            <a:off x="2411760" y="1184107"/>
            <a:ext cx="2312184" cy="42611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267745" y="1210243"/>
            <a:ext cx="2456199" cy="22907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1043608" y="1025577"/>
            <a:ext cx="3680336" cy="1585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923928" y="5085184"/>
            <a:ext cx="4248472" cy="923330"/>
          </a:xfrm>
          <a:prstGeom prst="rect">
            <a:avLst/>
          </a:prstGeom>
          <a:noFill/>
        </p:spPr>
        <p:txBody>
          <a:bodyPr wrap="square" rtlCol="0">
            <a:spAutoFit/>
          </a:bodyPr>
          <a:lstStyle/>
          <a:p>
            <a:r>
              <a:rPr lang="fr-FR" dirty="0" smtClean="0"/>
              <a:t>Remarque: le paléozoïque est aussi appelé ère primaire et le mésozoïque ère secondaire.  </a:t>
            </a:r>
            <a:endParaRPr lang="fr-FR" dirty="0"/>
          </a:p>
        </p:txBody>
      </p:sp>
    </p:spTree>
    <p:extLst>
      <p:ext uri="{BB962C8B-B14F-4D97-AF65-F5344CB8AC3E}">
        <p14:creationId xmlns:p14="http://schemas.microsoft.com/office/powerpoint/2010/main" val="2106654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548680"/>
            <a:ext cx="8280920" cy="523220"/>
          </a:xfrm>
          <a:prstGeom prst="rect">
            <a:avLst/>
          </a:prstGeom>
          <a:noFill/>
        </p:spPr>
        <p:txBody>
          <a:bodyPr wrap="square" rtlCol="0">
            <a:spAutoFit/>
          </a:bodyPr>
          <a:lstStyle/>
          <a:p>
            <a:r>
              <a:rPr lang="fr-FR" sz="2800" b="1" dirty="0" smtClean="0">
                <a:solidFill>
                  <a:srgbClr val="FF0000"/>
                </a:solidFill>
              </a:rPr>
              <a:t>I   L’atmosphère primitive: une atmosphère réductrice</a:t>
            </a:r>
            <a:endParaRPr lang="fr-FR" sz="2800" b="1"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072020"/>
          </a:xfrm>
          <a:prstGeom prst="rect">
            <a:avLst/>
          </a:prstGeom>
        </p:spPr>
      </p:pic>
      <p:sp>
        <p:nvSpPr>
          <p:cNvPr id="13" name="Flèche droite 12"/>
          <p:cNvSpPr/>
          <p:nvPr/>
        </p:nvSpPr>
        <p:spPr>
          <a:xfrm rot="5400000">
            <a:off x="3581890" y="4293451"/>
            <a:ext cx="936104" cy="396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99592" y="5157192"/>
            <a:ext cx="6984776" cy="369332"/>
          </a:xfrm>
          <a:prstGeom prst="rect">
            <a:avLst/>
          </a:prstGeom>
          <a:noFill/>
        </p:spPr>
        <p:txBody>
          <a:bodyPr wrap="square" rtlCol="0">
            <a:spAutoFit/>
          </a:bodyPr>
          <a:lstStyle/>
          <a:p>
            <a:r>
              <a:rPr lang="fr-FR" dirty="0" smtClean="0"/>
              <a:t>Que peut-on déduire de cette comparaison?</a:t>
            </a:r>
            <a:endParaRPr lang="fr-FR" dirty="0"/>
          </a:p>
        </p:txBody>
      </p:sp>
    </p:spTree>
    <p:extLst>
      <p:ext uri="{BB962C8B-B14F-4D97-AF65-F5344CB8AC3E}">
        <p14:creationId xmlns:p14="http://schemas.microsoft.com/office/powerpoint/2010/main" val="2184199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072020"/>
          </a:xfrm>
          <a:prstGeom prst="rect">
            <a:avLst/>
          </a:prstGeom>
        </p:spPr>
      </p:pic>
      <p:cxnSp>
        <p:nvCxnSpPr>
          <p:cNvPr id="5" name="Connecteur droit avec flèche 4"/>
          <p:cNvCxnSpPr/>
          <p:nvPr/>
        </p:nvCxnSpPr>
        <p:spPr>
          <a:xfrm flipH="1" flipV="1">
            <a:off x="1376029" y="2132857"/>
            <a:ext cx="309734" cy="20639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flipV="1">
            <a:off x="1376028" y="2660755"/>
            <a:ext cx="309735" cy="15360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323528" y="4196859"/>
            <a:ext cx="2952328" cy="2031325"/>
          </a:xfrm>
          <a:prstGeom prst="rect">
            <a:avLst/>
          </a:prstGeom>
          <a:noFill/>
        </p:spPr>
        <p:txBody>
          <a:bodyPr wrap="square" rtlCol="0">
            <a:spAutoFit/>
          </a:bodyPr>
          <a:lstStyle/>
          <a:p>
            <a:r>
              <a:rPr lang="fr-FR" dirty="0" smtClean="0"/>
              <a:t>L’atmosphère primitive était riche en eau et dioxyde de carbone. Or, ces deux gaz ont un effet de serre important. On peut donc en déduire que la température régnant à cette époque était élevée.</a:t>
            </a:r>
            <a:endParaRPr lang="fr-FR" dirty="0"/>
          </a:p>
        </p:txBody>
      </p:sp>
      <p:cxnSp>
        <p:nvCxnSpPr>
          <p:cNvPr id="12" name="Connecteur droit avec flèche 11"/>
          <p:cNvCxnSpPr/>
          <p:nvPr/>
        </p:nvCxnSpPr>
        <p:spPr>
          <a:xfrm flipH="1" flipV="1">
            <a:off x="2267744" y="3645024"/>
            <a:ext cx="1512168"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995936" y="4335358"/>
            <a:ext cx="3960440" cy="1754326"/>
          </a:xfrm>
          <a:prstGeom prst="rect">
            <a:avLst/>
          </a:prstGeom>
          <a:noFill/>
        </p:spPr>
        <p:txBody>
          <a:bodyPr wrap="square" rtlCol="0">
            <a:spAutoFit/>
          </a:bodyPr>
          <a:lstStyle/>
          <a:p>
            <a:r>
              <a:rPr lang="fr-FR" dirty="0" smtClean="0"/>
              <a:t>L’atmosphère primitive ne contenait pas de dioxygène. On peut en déduire que cette atmosphère était réductrice  contrairement à notre atmosphère actuelle, qui  est oxydante du fait de la présence de dioxygène.</a:t>
            </a:r>
            <a:endParaRPr lang="fr-FR" dirty="0"/>
          </a:p>
        </p:txBody>
      </p:sp>
      <p:cxnSp>
        <p:nvCxnSpPr>
          <p:cNvPr id="16" name="Connecteur droit avec flèche 15"/>
          <p:cNvCxnSpPr/>
          <p:nvPr/>
        </p:nvCxnSpPr>
        <p:spPr>
          <a:xfrm flipH="1" flipV="1">
            <a:off x="3779912" y="3645025"/>
            <a:ext cx="1944216" cy="15674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681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548680"/>
            <a:ext cx="8064896" cy="369332"/>
          </a:xfrm>
          <a:prstGeom prst="rect">
            <a:avLst/>
          </a:prstGeom>
          <a:noFill/>
        </p:spPr>
        <p:txBody>
          <a:bodyPr wrap="square" rtlCol="0">
            <a:spAutoFit/>
          </a:bodyPr>
          <a:lstStyle/>
          <a:p>
            <a:r>
              <a:rPr lang="fr-FR" b="1" dirty="0" smtClean="0">
                <a:solidFill>
                  <a:srgbClr val="FF0000"/>
                </a:solidFill>
              </a:rPr>
              <a:t>I   L’atmosphère primitive: une atmosphère réductrice</a:t>
            </a:r>
            <a:endParaRPr lang="fr-FR" b="1" dirty="0">
              <a:solidFill>
                <a:srgbClr val="FF000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3072020"/>
          </a:xfrm>
          <a:prstGeom prst="rect">
            <a:avLst/>
          </a:prstGeom>
        </p:spPr>
      </p:pic>
      <p:cxnSp>
        <p:nvCxnSpPr>
          <p:cNvPr id="20" name="Connecteur droit avec flèche 19"/>
          <p:cNvCxnSpPr/>
          <p:nvPr/>
        </p:nvCxnSpPr>
        <p:spPr>
          <a:xfrm flipH="1" flipV="1">
            <a:off x="3275856" y="2652207"/>
            <a:ext cx="360040" cy="15445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339752" y="4216682"/>
            <a:ext cx="5472608" cy="1200329"/>
          </a:xfrm>
          <a:prstGeom prst="rect">
            <a:avLst/>
          </a:prstGeom>
          <a:noFill/>
        </p:spPr>
        <p:txBody>
          <a:bodyPr wrap="square" rtlCol="0">
            <a:spAutoFit/>
          </a:bodyPr>
          <a:lstStyle/>
          <a:p>
            <a:r>
              <a:rPr lang="fr-FR" dirty="0" smtClean="0"/>
              <a:t>L’atmosphère actuelle est très pauvre en CO</a:t>
            </a:r>
            <a:r>
              <a:rPr lang="fr-FR" baseline="-25000" dirty="0" smtClean="0"/>
              <a:t>2</a:t>
            </a:r>
            <a:r>
              <a:rPr lang="fr-FR" dirty="0" smtClean="0"/>
              <a:t> et H</a:t>
            </a:r>
            <a:r>
              <a:rPr lang="fr-FR" baseline="-25000" dirty="0" smtClean="0"/>
              <a:t>2</a:t>
            </a:r>
            <a:r>
              <a:rPr lang="fr-FR" dirty="0" smtClean="0"/>
              <a:t>O. On peut en déduire que l’effet de serre est beaucoup moins important actuellement et donc que la température moyenne à la surface de la Terre a diminué.</a:t>
            </a:r>
            <a:endParaRPr lang="fr-FR" dirty="0"/>
          </a:p>
        </p:txBody>
      </p:sp>
    </p:spTree>
    <p:extLst>
      <p:ext uri="{BB962C8B-B14F-4D97-AF65-F5344CB8AC3E}">
        <p14:creationId xmlns:p14="http://schemas.microsoft.com/office/powerpoint/2010/main" val="1504676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1180</Words>
  <Application>Microsoft Office PowerPoint</Application>
  <PresentationFormat>Affichage à l'écran (4:3)</PresentationFormat>
  <Paragraphs>95</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Thème 2: Enjeux planétaires contemporains</vt:lpstr>
      <vt:lpstr>Chap I: L’évolution de l’atmosphère de la Terre</vt:lpstr>
      <vt:lpstr>1- Quelle était la composition de l’atmosphère primitive de la Terre ? Quels sont les arguments qui ont permis de connaître cette composition?</vt:lpstr>
      <vt:lpstr>Pour répondre à ces questions, il faut avoir une petite idée des temps géologiques. Les temps géologiques ont été découpés en différentes périodes. Ce découpage n’est pas aléatoire. Il est basé sur des modifications de l’atmosphère, de la biosphère ainsi que sur des critères pétrographiques, c’est-à-dire sur la nature des roches, leur composition… Le document suivant vous donne un découpage simplifié des temps géologiques. On parle d’échelle stratigraphique.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2: Enjeux planétaires contemporains</dc:title>
  <dc:creator>nathalieFabien</dc:creator>
  <cp:lastModifiedBy>NathalieF</cp:lastModifiedBy>
  <cp:revision>86</cp:revision>
  <dcterms:created xsi:type="dcterms:W3CDTF">2012-12-17T12:27:22Z</dcterms:created>
  <dcterms:modified xsi:type="dcterms:W3CDTF">2015-12-02T14:36:55Z</dcterms:modified>
</cp:coreProperties>
</file>